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26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77" r:id="rId3"/>
    <p:sldId id="27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8" r:id="rId13"/>
    <p:sldId id="262" r:id="rId14"/>
  </p:sldIdLst>
  <p:sldSz cx="9144000" cy="5143500" type="screen16x9"/>
  <p:notesSz cx="9926638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144" y="3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39884"/>
          </a:xfrm>
          <a:prstGeom prst="rect">
            <a:avLst/>
          </a:prstGeom>
        </p:spPr>
        <p:txBody>
          <a:bodyPr vert="horz" lIns="107031" tIns="53515" rIns="107031" bIns="53515" rtlCol="0"/>
          <a:lstStyle>
            <a:lvl1pPr algn="l">
              <a:defRPr sz="14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372" y="1"/>
            <a:ext cx="4301543" cy="339884"/>
          </a:xfrm>
          <a:prstGeom prst="rect">
            <a:avLst/>
          </a:prstGeom>
        </p:spPr>
        <p:txBody>
          <a:bodyPr vert="horz" lIns="107031" tIns="53515" rIns="107031" bIns="53515" rtlCol="0"/>
          <a:lstStyle>
            <a:lvl1pPr algn="r">
              <a:defRPr sz="1400"/>
            </a:lvl1pPr>
          </a:lstStyle>
          <a:p>
            <a:fld id="{4203F028-65D3-444E-8E7D-B5614B6EA98E}" type="datetimeFigureOut">
              <a:rPr lang="ru-RU" smtClean="0"/>
              <a:t>28.08.2025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7031" tIns="53515" rIns="107031" bIns="5351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0857"/>
            <a:ext cx="7941310" cy="2677109"/>
          </a:xfrm>
          <a:prstGeom prst="rect">
            <a:avLst/>
          </a:prstGeom>
        </p:spPr>
        <p:txBody>
          <a:bodyPr vert="horz" lIns="107031" tIns="53515" rIns="107031" bIns="535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7792"/>
            <a:ext cx="4301543" cy="339884"/>
          </a:xfrm>
          <a:prstGeom prst="rect">
            <a:avLst/>
          </a:prstGeom>
        </p:spPr>
        <p:txBody>
          <a:bodyPr vert="horz" lIns="107031" tIns="53515" rIns="107031" bIns="53515" rtlCol="0" anchor="b"/>
          <a:lstStyle>
            <a:lvl1pPr algn="l">
              <a:defRPr sz="14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372" y="6457792"/>
            <a:ext cx="4301543" cy="339884"/>
          </a:xfrm>
          <a:prstGeom prst="rect">
            <a:avLst/>
          </a:prstGeom>
        </p:spPr>
        <p:txBody>
          <a:bodyPr vert="horz" lIns="107031" tIns="53515" rIns="107031" bIns="53515" rtlCol="0" anchor="b"/>
          <a:lstStyle>
            <a:lvl1pPr algn="r">
              <a:defRPr sz="1400"/>
            </a:lvl1pPr>
          </a:lstStyle>
          <a:p>
            <a:fld id="{2DA902BF-2455-452F-932F-25AE560CAE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30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27a8824c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82625" y="984250"/>
            <a:ext cx="8745538" cy="4919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f27a8824cb_0_4:notes"/>
          <p:cNvSpPr txBox="1">
            <a:spLocks noGrp="1"/>
          </p:cNvSpPr>
          <p:nvPr>
            <p:ph type="body" idx="1"/>
          </p:nvPr>
        </p:nvSpPr>
        <p:spPr>
          <a:xfrm>
            <a:off x="737950" y="6231570"/>
            <a:ext cx="5903592" cy="5903592"/>
          </a:xfrm>
          <a:prstGeom prst="rect">
            <a:avLst/>
          </a:prstGeom>
        </p:spPr>
        <p:txBody>
          <a:bodyPr spcFirstLastPara="1" wrap="square" lIns="107013" tIns="107013" rIns="107013" bIns="107013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8381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27a8824c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82625" y="984250"/>
            <a:ext cx="8745538" cy="4919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f27a8824cb_0_4:notes"/>
          <p:cNvSpPr txBox="1">
            <a:spLocks noGrp="1"/>
          </p:cNvSpPr>
          <p:nvPr>
            <p:ph type="body" idx="1"/>
          </p:nvPr>
        </p:nvSpPr>
        <p:spPr>
          <a:xfrm>
            <a:off x="737950" y="6231570"/>
            <a:ext cx="5903592" cy="5903592"/>
          </a:xfrm>
          <a:prstGeom prst="rect">
            <a:avLst/>
          </a:prstGeom>
        </p:spPr>
        <p:txBody>
          <a:bodyPr spcFirstLastPara="1" wrap="square" lIns="107013" tIns="107013" rIns="107013" bIns="107013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0886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27a8824c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82625" y="984250"/>
            <a:ext cx="8745538" cy="4919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f27a8824cb_0_4:notes"/>
          <p:cNvSpPr txBox="1">
            <a:spLocks noGrp="1"/>
          </p:cNvSpPr>
          <p:nvPr>
            <p:ph type="body" idx="1"/>
          </p:nvPr>
        </p:nvSpPr>
        <p:spPr>
          <a:xfrm>
            <a:off x="737950" y="6231570"/>
            <a:ext cx="5903592" cy="5903592"/>
          </a:xfrm>
          <a:prstGeom prst="rect">
            <a:avLst/>
          </a:prstGeom>
        </p:spPr>
        <p:txBody>
          <a:bodyPr spcFirstLastPara="1" wrap="square" lIns="107013" tIns="107013" rIns="107013" bIns="107013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179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27a8824c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82625" y="984250"/>
            <a:ext cx="8745538" cy="4919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f27a8824cb_0_4:notes"/>
          <p:cNvSpPr txBox="1">
            <a:spLocks noGrp="1"/>
          </p:cNvSpPr>
          <p:nvPr>
            <p:ph type="body" idx="1"/>
          </p:nvPr>
        </p:nvSpPr>
        <p:spPr>
          <a:xfrm>
            <a:off x="737950" y="6231570"/>
            <a:ext cx="5903592" cy="5903592"/>
          </a:xfrm>
          <a:prstGeom prst="rect">
            <a:avLst/>
          </a:prstGeom>
        </p:spPr>
        <p:txBody>
          <a:bodyPr spcFirstLastPara="1" wrap="square" lIns="107013" tIns="107013" rIns="107013" bIns="107013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5617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27a8824c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82625" y="984250"/>
            <a:ext cx="8745538" cy="4919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f27a8824cb_0_4:notes"/>
          <p:cNvSpPr txBox="1">
            <a:spLocks noGrp="1"/>
          </p:cNvSpPr>
          <p:nvPr>
            <p:ph type="body" idx="1"/>
          </p:nvPr>
        </p:nvSpPr>
        <p:spPr>
          <a:xfrm>
            <a:off x="737950" y="6231570"/>
            <a:ext cx="5903592" cy="5903592"/>
          </a:xfrm>
          <a:prstGeom prst="rect">
            <a:avLst/>
          </a:prstGeom>
        </p:spPr>
        <p:txBody>
          <a:bodyPr spcFirstLastPara="1" wrap="square" lIns="107013" tIns="107013" rIns="107013" bIns="107013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1945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27a8824c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82625" y="984250"/>
            <a:ext cx="8745538" cy="4919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f27a8824cb_0_4:notes"/>
          <p:cNvSpPr txBox="1">
            <a:spLocks noGrp="1"/>
          </p:cNvSpPr>
          <p:nvPr>
            <p:ph type="body" idx="1"/>
          </p:nvPr>
        </p:nvSpPr>
        <p:spPr>
          <a:xfrm>
            <a:off x="737950" y="6231570"/>
            <a:ext cx="5903592" cy="5903592"/>
          </a:xfrm>
          <a:prstGeom prst="rect">
            <a:avLst/>
          </a:prstGeom>
        </p:spPr>
        <p:txBody>
          <a:bodyPr spcFirstLastPara="1" wrap="square" lIns="107013" tIns="107013" rIns="107013" bIns="107013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9587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27a8824c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82625" y="984250"/>
            <a:ext cx="8745538" cy="4919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f27a8824cb_0_4:notes"/>
          <p:cNvSpPr txBox="1">
            <a:spLocks noGrp="1"/>
          </p:cNvSpPr>
          <p:nvPr>
            <p:ph type="body" idx="1"/>
          </p:nvPr>
        </p:nvSpPr>
        <p:spPr>
          <a:xfrm>
            <a:off x="737950" y="6231570"/>
            <a:ext cx="5903592" cy="5903592"/>
          </a:xfrm>
          <a:prstGeom prst="rect">
            <a:avLst/>
          </a:prstGeom>
        </p:spPr>
        <p:txBody>
          <a:bodyPr spcFirstLastPara="1" wrap="square" lIns="107013" tIns="107013" rIns="107013" bIns="107013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6640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27a8824c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82625" y="984250"/>
            <a:ext cx="8745538" cy="4919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f27a8824cb_0_4:notes"/>
          <p:cNvSpPr txBox="1">
            <a:spLocks noGrp="1"/>
          </p:cNvSpPr>
          <p:nvPr>
            <p:ph type="body" idx="1"/>
          </p:nvPr>
        </p:nvSpPr>
        <p:spPr>
          <a:xfrm>
            <a:off x="737950" y="6231570"/>
            <a:ext cx="5903592" cy="5903592"/>
          </a:xfrm>
          <a:prstGeom prst="rect">
            <a:avLst/>
          </a:prstGeom>
        </p:spPr>
        <p:txBody>
          <a:bodyPr spcFirstLastPara="1" wrap="square" lIns="107013" tIns="107013" rIns="107013" bIns="107013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8743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27a8824c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82625" y="984250"/>
            <a:ext cx="8745538" cy="4919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f27a8824cb_0_4:notes"/>
          <p:cNvSpPr txBox="1">
            <a:spLocks noGrp="1"/>
          </p:cNvSpPr>
          <p:nvPr>
            <p:ph type="body" idx="1"/>
          </p:nvPr>
        </p:nvSpPr>
        <p:spPr>
          <a:xfrm>
            <a:off x="737950" y="6231570"/>
            <a:ext cx="5903592" cy="5903592"/>
          </a:xfrm>
          <a:prstGeom prst="rect">
            <a:avLst/>
          </a:prstGeom>
        </p:spPr>
        <p:txBody>
          <a:bodyPr spcFirstLastPara="1" wrap="square" lIns="107013" tIns="107013" rIns="107013" bIns="107013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7541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27a8824c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82625" y="984250"/>
            <a:ext cx="8745538" cy="4919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f27a8824cb_0_4:notes"/>
          <p:cNvSpPr txBox="1">
            <a:spLocks noGrp="1"/>
          </p:cNvSpPr>
          <p:nvPr>
            <p:ph type="body" idx="1"/>
          </p:nvPr>
        </p:nvSpPr>
        <p:spPr>
          <a:xfrm>
            <a:off x="737950" y="6231570"/>
            <a:ext cx="5903592" cy="5903592"/>
          </a:xfrm>
          <a:prstGeom prst="rect">
            <a:avLst/>
          </a:prstGeom>
        </p:spPr>
        <p:txBody>
          <a:bodyPr spcFirstLastPara="1" wrap="square" lIns="107013" tIns="107013" rIns="107013" bIns="107013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8262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27a8824c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82625" y="984250"/>
            <a:ext cx="8745538" cy="4919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f27a8824cb_0_4:notes"/>
          <p:cNvSpPr txBox="1">
            <a:spLocks noGrp="1"/>
          </p:cNvSpPr>
          <p:nvPr>
            <p:ph type="body" idx="1"/>
          </p:nvPr>
        </p:nvSpPr>
        <p:spPr>
          <a:xfrm>
            <a:off x="737950" y="6231570"/>
            <a:ext cx="5903592" cy="5903592"/>
          </a:xfrm>
          <a:prstGeom prst="rect">
            <a:avLst/>
          </a:prstGeom>
        </p:spPr>
        <p:txBody>
          <a:bodyPr spcFirstLastPara="1" wrap="square" lIns="107013" tIns="107013" rIns="107013" bIns="107013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3047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16051" y="1659635"/>
            <a:ext cx="8148955" cy="3032760"/>
          </a:xfrm>
          <a:custGeom>
            <a:avLst/>
            <a:gdLst/>
            <a:ahLst/>
            <a:cxnLst/>
            <a:rect l="l" t="t" r="r" b="b"/>
            <a:pathLst>
              <a:path w="8148955" h="3032760">
                <a:moveTo>
                  <a:pt x="0" y="285750"/>
                </a:moveTo>
                <a:lnTo>
                  <a:pt x="3740" y="239388"/>
                </a:lnTo>
                <a:lnTo>
                  <a:pt x="14569" y="195413"/>
                </a:lnTo>
                <a:lnTo>
                  <a:pt x="31898" y="154411"/>
                </a:lnTo>
                <a:lnTo>
                  <a:pt x="55139" y="116970"/>
                </a:lnTo>
                <a:lnTo>
                  <a:pt x="83704" y="83677"/>
                </a:lnTo>
                <a:lnTo>
                  <a:pt x="117002" y="55120"/>
                </a:lnTo>
                <a:lnTo>
                  <a:pt x="154448" y="31886"/>
                </a:lnTo>
                <a:lnTo>
                  <a:pt x="195450" y="14563"/>
                </a:lnTo>
                <a:lnTo>
                  <a:pt x="239422" y="3738"/>
                </a:lnTo>
                <a:lnTo>
                  <a:pt x="285775" y="0"/>
                </a:lnTo>
                <a:lnTo>
                  <a:pt x="7863078" y="0"/>
                </a:lnTo>
                <a:lnTo>
                  <a:pt x="7909439" y="3738"/>
                </a:lnTo>
                <a:lnTo>
                  <a:pt x="7953414" y="14563"/>
                </a:lnTo>
                <a:lnTo>
                  <a:pt x="7994416" y="31886"/>
                </a:lnTo>
                <a:lnTo>
                  <a:pt x="8031857" y="55120"/>
                </a:lnTo>
                <a:lnTo>
                  <a:pt x="8065150" y="83677"/>
                </a:lnTo>
                <a:lnTo>
                  <a:pt x="8093707" y="116970"/>
                </a:lnTo>
                <a:lnTo>
                  <a:pt x="8116941" y="154411"/>
                </a:lnTo>
                <a:lnTo>
                  <a:pt x="8134264" y="195413"/>
                </a:lnTo>
                <a:lnTo>
                  <a:pt x="8145089" y="239388"/>
                </a:lnTo>
                <a:lnTo>
                  <a:pt x="8148828" y="285750"/>
                </a:lnTo>
                <a:lnTo>
                  <a:pt x="8148828" y="2746984"/>
                </a:lnTo>
                <a:lnTo>
                  <a:pt x="8145089" y="2793337"/>
                </a:lnTo>
                <a:lnTo>
                  <a:pt x="8134264" y="2837309"/>
                </a:lnTo>
                <a:lnTo>
                  <a:pt x="8116941" y="2878311"/>
                </a:lnTo>
                <a:lnTo>
                  <a:pt x="8093707" y="2915757"/>
                </a:lnTo>
                <a:lnTo>
                  <a:pt x="8065150" y="2949055"/>
                </a:lnTo>
                <a:lnTo>
                  <a:pt x="8031857" y="2977620"/>
                </a:lnTo>
                <a:lnTo>
                  <a:pt x="7994416" y="3000861"/>
                </a:lnTo>
                <a:lnTo>
                  <a:pt x="7953414" y="3018190"/>
                </a:lnTo>
                <a:lnTo>
                  <a:pt x="7909439" y="3029019"/>
                </a:lnTo>
                <a:lnTo>
                  <a:pt x="7863078" y="3032760"/>
                </a:lnTo>
                <a:lnTo>
                  <a:pt x="285775" y="3032760"/>
                </a:lnTo>
                <a:lnTo>
                  <a:pt x="239422" y="3029019"/>
                </a:lnTo>
                <a:lnTo>
                  <a:pt x="195450" y="3018190"/>
                </a:lnTo>
                <a:lnTo>
                  <a:pt x="154448" y="3000861"/>
                </a:lnTo>
                <a:lnTo>
                  <a:pt x="117002" y="2977620"/>
                </a:lnTo>
                <a:lnTo>
                  <a:pt x="83704" y="2949055"/>
                </a:lnTo>
                <a:lnTo>
                  <a:pt x="55139" y="2915757"/>
                </a:lnTo>
                <a:lnTo>
                  <a:pt x="31898" y="2878311"/>
                </a:lnTo>
                <a:lnTo>
                  <a:pt x="14569" y="2837309"/>
                </a:lnTo>
                <a:lnTo>
                  <a:pt x="3740" y="2793337"/>
                </a:lnTo>
                <a:lnTo>
                  <a:pt x="0" y="2746984"/>
                </a:lnTo>
                <a:lnTo>
                  <a:pt x="0" y="285750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376798" y="1689480"/>
            <a:ext cx="2656204" cy="2654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6FC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8857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5693" y="419862"/>
            <a:ext cx="5454015" cy="349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ax.ru/POMSH_RON_BOT" TargetMode="Externa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login.consultant.ru/link/?req=doc&amp;base=LAW&amp;n=403246&amp;dst=101019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mosobrnadzor.ru/legislation/accreditation/federalnyy_zakon_ot_29122012_no_273fz#st55_9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mosobrnadzor.ru/legislation/accreditation/federalnyy_zakon_ot_29122012_no_273fz#st52_3" TargetMode="External"/><Relationship Id="rId12" Type="http://schemas.openxmlformats.org/officeDocument/2006/relationships/hyperlink" Target="http://mosobrnadzor.ru/legislation/accreditation/federalnyy_zakon_ot_29122012_no_273fz#st28_3_2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osobrnadzor.ru/legislation/accreditation/federalnyy_zakon_ot_29122012_no_273fz#st47_7" TargetMode="External"/><Relationship Id="rId11" Type="http://schemas.openxmlformats.org/officeDocument/2006/relationships/hyperlink" Target="http://mosobrnadzor.ru/legislation/accreditation/federalnyy_zakon_ot_29122012_no_273fz#st38_1" TargetMode="External"/><Relationship Id="rId5" Type="http://schemas.openxmlformats.org/officeDocument/2006/relationships/hyperlink" Target="http://mosobrnadzor.ru/legislation/accreditation/federalnyy_zakon_ot_29122012_no_273fz#st28_3_1" TargetMode="External"/><Relationship Id="rId10" Type="http://schemas.openxmlformats.org/officeDocument/2006/relationships/hyperlink" Target="http://mosobrnadzor.ru/legislation/accreditation/federalnyy_zakon_ot_29122012_no_273fz#st30_2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://mosobrnadzor.ru/legislation/accreditation/federalnyy_zakon_ot_29122012_no_273fz#st28_3_8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mosobrnadzor.ru/legislation/accreditation/federalnyy_zakon_ot_29122012_no_273fz#st29_2_2_5" TargetMode="External"/><Relationship Id="rId13" Type="http://schemas.openxmlformats.org/officeDocument/2006/relationships/hyperlink" Target="http://mosobrnadzor.ru/legislation/accreditation/federalnyy_zakon_ot_29122012_no_273fz#st55_9" TargetMode="External"/><Relationship Id="rId18" Type="http://schemas.openxmlformats.org/officeDocument/2006/relationships/hyperlink" Target="http://mosobrnadzor.ru/legislation/accreditation/federalnyy_zakon_ot_29122012_no_273fz#st47_3_8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mosobrnadzor.ru/legislation/accreditation/federalnyy_zakon_ot_29122012_no_273fz#st43_4" TargetMode="External"/><Relationship Id="rId12" Type="http://schemas.openxmlformats.org/officeDocument/2006/relationships/hyperlink" Target="http://mosobrnadzor.ru/legislation/accreditation/federalnyy_zakon_ot_29122012_no_273fz#st30_2" TargetMode="External"/><Relationship Id="rId17" Type="http://schemas.openxmlformats.org/officeDocument/2006/relationships/hyperlink" Target="http://mosobrnadzor.ru/legislation/accreditation/federalnyy_zakon_ot_29122012_no_273fz#st47_3_7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http://mosobrnadzor.ru/legislation/accreditation/federalnyy_zakon_ot_29122012_no_273fz#st45_6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osobrnadzor.ru/legislation/accreditation/federalnyy_zakon_ot_29122012_no_273fz#st28_3_1" TargetMode="External"/><Relationship Id="rId11" Type="http://schemas.openxmlformats.org/officeDocument/2006/relationships/hyperlink" Target="http://mosobrnadzor.ru/legislation/accreditation/federalnyy_zakon_ot_29122012_no_273fz#st28_3_8" TargetMode="External"/><Relationship Id="rId5" Type="http://schemas.openxmlformats.org/officeDocument/2006/relationships/hyperlink" Target="http://mosobrnadzor.ru/legislation/accreditation/federalnyy_zakon_ot_29122012_no_273fz#st14_6" TargetMode="External"/><Relationship Id="rId15" Type="http://schemas.openxmlformats.org/officeDocument/2006/relationships/hyperlink" Target="http://mosobrnadzor.ru/legislation/accreditation/federalnyy_zakon_ot_29122012_no_273fz#st34_1_21" TargetMode="External"/><Relationship Id="rId10" Type="http://schemas.openxmlformats.org/officeDocument/2006/relationships/hyperlink" Target="http://mosobrnadzor.ru/legislation/accreditation/federalnyy_zakon_ot_29122012_no_273fz#st52_3" TargetMode="External"/><Relationship Id="rId19" Type="http://schemas.openxmlformats.org/officeDocument/2006/relationships/hyperlink" Target="http://mosobrnadzor.ru/legislation/accreditation/federalnyy_zakon_ot_29122012_no_273fz#st47_4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://mosobrnadzor.ru/legislation/accreditation/federalnyy_zakon_ot_29122012_no_273fz#st47_7" TargetMode="External"/><Relationship Id="rId14" Type="http://schemas.openxmlformats.org/officeDocument/2006/relationships/hyperlink" Target="http://mosobrnadzor.ru/legislation/accreditation/federalnyy_zakon_ot_29122012_no_273fz#st29_2_3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mosobrnadzor.ru/legislation/accreditation/federalnyy_zakon_ot_29122012_no_273fz#st30_2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hyperlink" Target="http://mosobrnadzor.ru/legislation/accreditation/federalnyy_zakon_ot_29122012_no_273fz#st28_3_10" TargetMode="External"/><Relationship Id="rId12" Type="http://schemas.openxmlformats.org/officeDocument/2006/relationships/hyperlink" Target="http://mosobrnadzor.ru/legislation/accreditation/federalnyy_zakon_ot_29122012_no_273fz#st34_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hyperlink" Target="http://mosobrnadzor.ru/legislation/accreditation/federalnyy_zakon_ot_29122012_no_273fz#st34_1_7" TargetMode="External"/><Relationship Id="rId5" Type="http://schemas.openxmlformats.org/officeDocument/2006/relationships/image" Target="../media/image7.png"/><Relationship Id="rId10" Type="http://schemas.openxmlformats.org/officeDocument/2006/relationships/hyperlink" Target="http://mosobrnadzor.ru/legislation/accreditation/federalnyy_zakon_ot_29122012_no_273fz#st34_1_3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://mosobrnadzor.ru/legislation/accreditation/federalnyy_zakon_ot_29122012_no_273fz#st58_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263" y="4102608"/>
            <a:ext cx="1748027" cy="50749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11195" y="4175759"/>
            <a:ext cx="2683763" cy="35966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06044" y="3093211"/>
            <a:ext cx="1981835" cy="48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FFFFFF"/>
                </a:solidFill>
                <a:ea typeface="Montserrat SemiBold"/>
                <a:cs typeface="Montserrat SemiBold"/>
                <a:sym typeface="Montserrat SemiBold"/>
              </a:rPr>
              <a:t>Чуркина Юлия Михайловна</a:t>
            </a: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Советник</a:t>
            </a:r>
            <a:r>
              <a:rPr sz="9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директора</a:t>
            </a:r>
            <a:endParaRPr sz="9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9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ФГБУ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«Росаккредагентство»</a:t>
            </a:r>
            <a:endParaRPr sz="9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66699" y="804113"/>
            <a:ext cx="5438140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2400" spc="-20" dirty="0" smtClean="0"/>
              <a:t>Номенклатура дел образовательных организаций: перечень обязательных документов. Ответы на часто задаваемые вопросы</a:t>
            </a:r>
            <a:endParaRPr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6093" y="576100"/>
            <a:ext cx="1231232" cy="35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7825" y="1109877"/>
            <a:ext cx="1889495" cy="2527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308426" y="1669055"/>
            <a:ext cx="24809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FFFF"/>
              </a:solidFill>
              <a:latin typeface="+mj-lt"/>
              <a:ea typeface="Montserrat SemiBold"/>
              <a:cs typeface="Montserrat SemiBold"/>
              <a:sym typeface="Montserrat SemiBold"/>
            </a:endParaRPr>
          </a:p>
          <a:p>
            <a:r>
              <a:rPr lang="ru-RU" dirty="0">
                <a:solidFill>
                  <a:srgbClr val="FFFFFF"/>
                </a:solidFill>
                <a:latin typeface="+mj-lt"/>
                <a:ea typeface="Montserrat SemiBold"/>
                <a:cs typeface="Montserrat SemiBold"/>
                <a:sym typeface="Montserrat SemiBold"/>
              </a:rPr>
              <a:t>Задать вопросы, сообщить об избыточной нагрузке 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Вопросы, поступающие в чат-бот </a:t>
            </a:r>
            <a:br>
              <a:rPr lang="ru-RU" dirty="0" smtClean="0"/>
            </a:br>
            <a:r>
              <a:rPr lang="ru-RU" dirty="0" smtClean="0"/>
              <a:t>«Помощник </a:t>
            </a:r>
            <a:r>
              <a:rPr lang="ru-RU" dirty="0" smtClean="0"/>
              <a:t>Рособрнадзора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2170"/>
            <a:ext cx="2219900" cy="457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8572"/>
            <a:ext cx="3809521" cy="12138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02" y="1728810"/>
            <a:ext cx="3366365" cy="29527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389234"/>
            <a:ext cx="3416098" cy="251491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867400" y="3028950"/>
            <a:ext cx="318749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867400" y="3333750"/>
            <a:ext cx="167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853379" y="3718359"/>
            <a:ext cx="31517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9" y="2990046"/>
            <a:ext cx="3751041" cy="203109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65580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6093" y="576100"/>
            <a:ext cx="1231232" cy="35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7825" y="1109877"/>
            <a:ext cx="1889495" cy="2527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308426" y="1669055"/>
            <a:ext cx="24809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FFFF"/>
              </a:solidFill>
              <a:latin typeface="+mj-lt"/>
              <a:ea typeface="Montserrat SemiBold"/>
              <a:cs typeface="Montserrat SemiBold"/>
              <a:sym typeface="Montserrat SemiBold"/>
            </a:endParaRPr>
          </a:p>
          <a:p>
            <a:r>
              <a:rPr lang="ru-RU" dirty="0">
                <a:solidFill>
                  <a:srgbClr val="FFFFFF"/>
                </a:solidFill>
                <a:latin typeface="+mj-lt"/>
                <a:ea typeface="Montserrat SemiBold"/>
                <a:cs typeface="Montserrat SemiBold"/>
                <a:sym typeface="Montserrat SemiBold"/>
              </a:rPr>
              <a:t>Задать вопросы, сообщить об избыточной нагрузке 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Вопросы, поступающие в чат-бот </a:t>
            </a:r>
            <a:br>
              <a:rPr lang="ru-RU" dirty="0"/>
            </a:br>
            <a:r>
              <a:rPr lang="ru-RU" dirty="0"/>
              <a:t>«Помощник </a:t>
            </a:r>
            <a:r>
              <a:rPr lang="ru-RU" dirty="0"/>
              <a:t>Рособрнадзора</a:t>
            </a:r>
            <a:r>
              <a:rPr lang="ru-RU" dirty="0"/>
              <a:t>»</a:t>
            </a:r>
            <a:br>
              <a:rPr lang="ru-RU" dirty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43626"/>
            <a:ext cx="5524655" cy="8471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90750"/>
            <a:ext cx="4234432" cy="7023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987" y="1891425"/>
            <a:ext cx="4243033" cy="8210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528" y="2888060"/>
            <a:ext cx="4162772" cy="7815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144" y="3850751"/>
            <a:ext cx="6359467" cy="5212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" y="2929415"/>
            <a:ext cx="4593327" cy="68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60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6093" y="576100"/>
            <a:ext cx="1231232" cy="35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7825" y="1109877"/>
            <a:ext cx="1889495" cy="2527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308426" y="1669055"/>
            <a:ext cx="24809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FFFF"/>
              </a:solidFill>
              <a:latin typeface="+mj-lt"/>
              <a:ea typeface="Montserrat SemiBold"/>
              <a:cs typeface="Montserrat SemiBold"/>
              <a:sym typeface="Montserrat SemiBold"/>
            </a:endParaRPr>
          </a:p>
          <a:p>
            <a:r>
              <a:rPr lang="ru-RU" dirty="0">
                <a:solidFill>
                  <a:srgbClr val="FFFFFF"/>
                </a:solidFill>
                <a:latin typeface="+mj-lt"/>
                <a:ea typeface="Montserrat SemiBold"/>
                <a:cs typeface="Montserrat SemiBold"/>
                <a:sym typeface="Montserrat SemiBold"/>
              </a:rPr>
              <a:t>Задать вопросы, сообщить об избыточной нагрузке 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Бюрократическая гильотина: 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44458" y="1548282"/>
            <a:ext cx="2236114" cy="508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lt1"/>
                </a:solidFill>
              </a:rPr>
              <a:t>Обоснованная необходимость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44458" y="2161330"/>
            <a:ext cx="2236114" cy="461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lt1"/>
                </a:solidFill>
              </a:rPr>
              <a:t>Системность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70772" y="2760020"/>
            <a:ext cx="2236114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lt1"/>
                </a:solidFill>
              </a:rPr>
              <a:t>Универсальность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83929" y="3407720"/>
            <a:ext cx="223611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lt1"/>
                </a:solidFill>
              </a:rPr>
              <a:t>Подзаконный характер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83929" y="4017320"/>
            <a:ext cx="2236114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lt1"/>
                </a:solidFill>
              </a:rPr>
              <a:t>Недопустимость ухудшения</a:t>
            </a:r>
            <a:r>
              <a:rPr lang="ru-RU" sz="1600" dirty="0" smtClean="0">
                <a:solidFill>
                  <a:schemeClr val="lt1"/>
                </a:solidFill>
              </a:rPr>
              <a:t> </a:t>
            </a:r>
            <a:r>
              <a:rPr lang="ru-RU" sz="1600" b="1" dirty="0" smtClean="0">
                <a:solidFill>
                  <a:schemeClr val="lt1"/>
                </a:solidFill>
              </a:rPr>
              <a:t>положения</a:t>
            </a: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31" y="1351667"/>
            <a:ext cx="2149189" cy="11528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079" y="4380695"/>
            <a:ext cx="1662630" cy="180030"/>
          </a:xfrm>
          <a:prstGeom prst="rect">
            <a:avLst/>
          </a:prstGeom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2338020" y="1669055"/>
            <a:ext cx="8623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200400" y="1669055"/>
            <a:ext cx="0" cy="30362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200400" y="4705350"/>
            <a:ext cx="381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7010400" y="4560725"/>
            <a:ext cx="0" cy="14462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578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6696" y="525780"/>
            <a:ext cx="1347215" cy="39166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43471" y="525780"/>
            <a:ext cx="2069592" cy="2773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5612" y="803148"/>
            <a:ext cx="3811524" cy="41483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17136" y="1606294"/>
            <a:ext cx="3788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1A1A1A"/>
                </a:solidFill>
                <a:effectLst/>
                <a:latin typeface="YS Text"/>
              </a:rPr>
              <a:t>Ссылка на чат-бот </a:t>
            </a:r>
            <a:r>
              <a:rPr lang="ru-RU" b="0" i="0" dirty="0" smtClean="0">
                <a:effectLst/>
                <a:latin typeface="YS Text"/>
                <a:hlinkClick r:id="rId6"/>
              </a:rPr>
              <a:t>https://max.ru/POMSH_RON_BOT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6093" y="576100"/>
            <a:ext cx="1231232" cy="35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7825" y="1109877"/>
            <a:ext cx="1889495" cy="2527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11700" y="445025"/>
            <a:ext cx="6165300" cy="526525"/>
          </a:xfrm>
        </p:spPr>
        <p:txBody>
          <a:bodyPr/>
          <a:lstStyle/>
          <a:p>
            <a:r>
              <a:rPr lang="ru-RU" spc="70" dirty="0"/>
              <a:t>Бюрократическая</a:t>
            </a:r>
            <a:r>
              <a:rPr lang="ru-RU" spc="-35" dirty="0"/>
              <a:t> </a:t>
            </a:r>
            <a:r>
              <a:rPr lang="ru-RU" dirty="0"/>
              <a:t>нагрузка:</a:t>
            </a:r>
            <a:r>
              <a:rPr lang="ru-RU" spc="-40" dirty="0"/>
              <a:t> </a:t>
            </a:r>
            <a:r>
              <a:rPr lang="ru-RU" spc="85" dirty="0" smtClean="0"/>
              <a:t>типовые</a:t>
            </a:r>
            <a:r>
              <a:rPr lang="ru-RU" spc="-40" dirty="0" smtClean="0"/>
              <a:t> </a:t>
            </a:r>
            <a:r>
              <a:rPr lang="ru-RU" spc="75" dirty="0" smtClean="0"/>
              <a:t>проблемы</a:t>
            </a:r>
            <a:endParaRPr lang="ru-RU" dirty="0"/>
          </a:p>
        </p:txBody>
      </p:sp>
      <p:sp>
        <p:nvSpPr>
          <p:cNvPr id="17" name="object 16"/>
          <p:cNvSpPr/>
          <p:nvPr/>
        </p:nvSpPr>
        <p:spPr>
          <a:xfrm>
            <a:off x="294131" y="2033016"/>
            <a:ext cx="457200" cy="320040"/>
          </a:xfrm>
          <a:custGeom>
            <a:avLst/>
            <a:gdLst/>
            <a:ahLst/>
            <a:cxnLst/>
            <a:rect l="l" t="t" r="r" b="b"/>
            <a:pathLst>
              <a:path w="457200" h="320039">
                <a:moveTo>
                  <a:pt x="0" y="160020"/>
                </a:moveTo>
                <a:lnTo>
                  <a:pt x="23235" y="89640"/>
                </a:lnTo>
                <a:lnTo>
                  <a:pt x="50221" y="59929"/>
                </a:lnTo>
                <a:lnTo>
                  <a:pt x="85623" y="35149"/>
                </a:lnTo>
                <a:lnTo>
                  <a:pt x="128068" y="16261"/>
                </a:lnTo>
                <a:lnTo>
                  <a:pt x="176184" y="4225"/>
                </a:lnTo>
                <a:lnTo>
                  <a:pt x="228599" y="0"/>
                </a:lnTo>
                <a:lnTo>
                  <a:pt x="281015" y="4225"/>
                </a:lnTo>
                <a:lnTo>
                  <a:pt x="329131" y="16261"/>
                </a:lnTo>
                <a:lnTo>
                  <a:pt x="371576" y="35149"/>
                </a:lnTo>
                <a:lnTo>
                  <a:pt x="406978" y="59929"/>
                </a:lnTo>
                <a:lnTo>
                  <a:pt x="433964" y="89640"/>
                </a:lnTo>
                <a:lnTo>
                  <a:pt x="457200" y="160020"/>
                </a:lnTo>
                <a:lnTo>
                  <a:pt x="451162" y="196715"/>
                </a:lnTo>
                <a:lnTo>
                  <a:pt x="406978" y="260110"/>
                </a:lnTo>
                <a:lnTo>
                  <a:pt x="371576" y="284890"/>
                </a:lnTo>
                <a:lnTo>
                  <a:pt x="329131" y="303778"/>
                </a:lnTo>
                <a:lnTo>
                  <a:pt x="281015" y="315814"/>
                </a:lnTo>
                <a:lnTo>
                  <a:pt x="228599" y="320039"/>
                </a:lnTo>
                <a:lnTo>
                  <a:pt x="176184" y="315814"/>
                </a:lnTo>
                <a:lnTo>
                  <a:pt x="128068" y="303778"/>
                </a:lnTo>
                <a:lnTo>
                  <a:pt x="85623" y="284890"/>
                </a:lnTo>
                <a:lnTo>
                  <a:pt x="50221" y="260110"/>
                </a:lnTo>
                <a:lnTo>
                  <a:pt x="23235" y="230399"/>
                </a:lnTo>
                <a:lnTo>
                  <a:pt x="0" y="16002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4412" y="1615440"/>
            <a:ext cx="3772788" cy="575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  <a:spcBef>
                <a:spcPts val="135"/>
              </a:spcBef>
            </a:pPr>
            <a:r>
              <a:rPr lang="ru-RU" spc="75" dirty="0" smtClean="0">
                <a:solidFill>
                  <a:srgbClr val="FFFFFF"/>
                </a:solidFill>
                <a:latin typeface="Trebuchet MS"/>
                <a:cs typeface="Trebuchet MS"/>
              </a:rPr>
              <a:t>Неэффективная</a:t>
            </a:r>
            <a:endParaRPr lang="ru-RU" dirty="0" smtClean="0">
              <a:latin typeface="Trebuchet MS"/>
              <a:cs typeface="Trebuchet MS"/>
            </a:endParaRPr>
          </a:p>
          <a:p>
            <a:pPr algn="ctr">
              <a:lnSpc>
                <a:spcPts val="1500"/>
              </a:lnSpc>
            </a:pPr>
            <a:r>
              <a:rPr lang="ru-RU" spc="120" dirty="0" smtClean="0">
                <a:solidFill>
                  <a:srgbClr val="FFFFFF"/>
                </a:solidFill>
                <a:latin typeface="Trebuchet MS"/>
                <a:cs typeface="Trebuchet MS"/>
              </a:rPr>
              <a:t>организация</a:t>
            </a:r>
            <a:r>
              <a:rPr lang="ru-RU" spc="-5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pc="100" dirty="0" smtClean="0">
                <a:solidFill>
                  <a:srgbClr val="FFFFFF"/>
                </a:solidFill>
                <a:latin typeface="Trebuchet MS"/>
                <a:cs typeface="Trebuchet MS"/>
              </a:rPr>
              <a:t>работ</a:t>
            </a:r>
            <a:endParaRPr lang="ru-RU" dirty="0">
              <a:latin typeface="Trebuchet MS"/>
              <a:cs typeface="Trebuchet M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53000" y="1615440"/>
            <a:ext cx="3820668" cy="554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indent="127635" algn="ctr">
              <a:lnSpc>
                <a:spcPts val="1440"/>
              </a:lnSpc>
              <a:spcBef>
                <a:spcPts val="280"/>
              </a:spcBef>
            </a:pPr>
            <a:r>
              <a:rPr lang="ru-RU" spc="75" dirty="0" smtClean="0">
                <a:solidFill>
                  <a:srgbClr val="FFFFFF"/>
                </a:solidFill>
                <a:latin typeface="Trebuchet MS"/>
                <a:cs typeface="Trebuchet MS"/>
              </a:rPr>
              <a:t>Неэффективные</a:t>
            </a:r>
          </a:p>
          <a:p>
            <a:pPr marL="12700" marR="5080" indent="127635" algn="ctr">
              <a:lnSpc>
                <a:spcPts val="1440"/>
              </a:lnSpc>
              <a:spcBef>
                <a:spcPts val="280"/>
              </a:spcBef>
            </a:pPr>
            <a:r>
              <a:rPr lang="ru-RU" spc="75" dirty="0" smtClean="0">
                <a:solidFill>
                  <a:srgbClr val="FFFFFF"/>
                </a:solidFill>
                <a:latin typeface="Trebuchet MS"/>
                <a:cs typeface="Trebuchet MS"/>
              </a:rPr>
              <a:t> документы/отчеты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94412" y="2353056"/>
            <a:ext cx="3772788" cy="2657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lt1"/>
                </a:solidFill>
                <a:latin typeface="+mj-lt"/>
                <a:ea typeface="+mn-ea"/>
                <a:cs typeface="+mn-cs"/>
              </a:rPr>
              <a:t>Нехватка ресурсов</a:t>
            </a:r>
            <a:endParaRPr lang="ru-RU" sz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lt1"/>
                </a:solidFill>
                <a:latin typeface="+mj-lt"/>
                <a:ea typeface="+mn-ea"/>
                <a:cs typeface="+mn-cs"/>
              </a:rPr>
              <a:t>Нерациональное распределение обязанностей, дублирование функций и (или) отсутствие четких регламентов </a:t>
            </a:r>
            <a:endParaRPr lang="ru-RU" sz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lt1"/>
                </a:solidFill>
                <a:latin typeface="+mj-lt"/>
                <a:ea typeface="+mn-ea"/>
                <a:cs typeface="+mn-cs"/>
              </a:rPr>
              <a:t>Избыточная бюрократия (различные сложные согласования, многочисленные этапы утверждения, строгие «монолитные» регламенты)</a:t>
            </a:r>
            <a:endParaRPr lang="ru-RU" sz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lt1"/>
                </a:solidFill>
                <a:latin typeface="+mj-lt"/>
                <a:ea typeface="+mn-ea"/>
                <a:cs typeface="+mn-cs"/>
              </a:rPr>
              <a:t>Излишний информационный поток</a:t>
            </a:r>
            <a:endParaRPr lang="ru-RU" sz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lt1"/>
                </a:solidFill>
                <a:latin typeface="+mj-lt"/>
                <a:ea typeface="+mn-ea"/>
                <a:cs typeface="+mn-cs"/>
              </a:rPr>
              <a:t>Неэффективная автоматизация процесса</a:t>
            </a:r>
            <a:endParaRPr lang="ru-RU" sz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lt1"/>
                </a:solidFill>
                <a:latin typeface="+mj-lt"/>
                <a:ea typeface="+mn-ea"/>
                <a:cs typeface="+mn-cs"/>
              </a:rPr>
              <a:t>Человеческий фактор (недостаточная квалификация сотрудников, низкая мотивация, излишний консерватизм)</a:t>
            </a:r>
            <a:endParaRPr lang="ru-RU" sz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53000" y="2353056"/>
            <a:ext cx="3820668" cy="2657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Избыточные отчеты / требования документов</a:t>
            </a:r>
            <a:endParaRPr lang="ru-RU" sz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Наличие неактуальных/неиспользуемых документов</a:t>
            </a:r>
            <a:endParaRPr lang="ru-RU" sz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Дублирование информации </a:t>
            </a:r>
            <a:endParaRPr lang="ru-RU" sz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Использование устаревших форм</a:t>
            </a:r>
            <a:endParaRPr lang="ru-RU" sz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Запрос информации, имеющейся в ИС, в открытых источниках</a:t>
            </a:r>
            <a:endParaRPr lang="ru-RU" sz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Большой объем документов, сложная подача </a:t>
            </a:r>
            <a:r>
              <a:rPr lang="ru-RU" sz="12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информации</a:t>
            </a:r>
            <a:r>
              <a:rPr lang="ru-RU" sz="1200" dirty="0" smtClean="0"/>
              <a:t> </a:t>
            </a:r>
            <a:r>
              <a:rPr lang="ru-RU" sz="12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12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документе</a:t>
            </a:r>
            <a:endParaRPr lang="ru-RU" sz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Отсутствие автоматизации ссылок и связей между документами</a:t>
            </a:r>
            <a:endParaRPr lang="ru-RU" sz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5531" y="1504950"/>
            <a:ext cx="914400" cy="528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4419600" y="1504949"/>
            <a:ext cx="914400" cy="528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953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6093" y="576100"/>
            <a:ext cx="1231232" cy="35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7825" y="1109877"/>
            <a:ext cx="1889495" cy="2527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308426" y="1669055"/>
            <a:ext cx="24809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FFFF"/>
              </a:solidFill>
              <a:latin typeface="+mj-lt"/>
              <a:ea typeface="Montserrat SemiBold"/>
              <a:cs typeface="Montserrat SemiBold"/>
              <a:sym typeface="Montserrat SemiBold"/>
            </a:endParaRPr>
          </a:p>
          <a:p>
            <a:r>
              <a:rPr lang="ru-RU" dirty="0">
                <a:solidFill>
                  <a:srgbClr val="FFFFFF"/>
                </a:solidFill>
                <a:latin typeface="+mj-lt"/>
                <a:ea typeface="Montserrat SemiBold"/>
                <a:cs typeface="Montserrat SemiBold"/>
                <a:sym typeface="Montserrat SemiBold"/>
              </a:rPr>
              <a:t>Задать вопросы, сообщить об избыточной нагрузке 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235837"/>
            <a:ext cx="8520600" cy="57270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бюрократической нагрузки: основные подходы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81000" y="1464645"/>
            <a:ext cx="7467600" cy="36369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+mn-lt"/>
                <a:ea typeface="+mn-ea"/>
                <a:cs typeface="+mn-cs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>
                <a:latin typeface="+mn-lt"/>
                <a:ea typeface="+mn-ea"/>
                <a:cs typeface="+mn-cs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>
                <a:latin typeface="+mn-lt"/>
                <a:ea typeface="+mn-ea"/>
                <a:cs typeface="+mn-cs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>
                <a:latin typeface="+mn-lt"/>
                <a:ea typeface="+mn-ea"/>
                <a:cs typeface="+mn-cs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>
                <a:latin typeface="+mn-lt"/>
                <a:ea typeface="+mn-ea"/>
                <a:cs typeface="+mn-cs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>
                <a:latin typeface="+mn-lt"/>
                <a:ea typeface="+mn-ea"/>
                <a:cs typeface="+mn-cs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>
                <a:latin typeface="+mn-lt"/>
                <a:ea typeface="+mn-ea"/>
                <a:cs typeface="+mn-cs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>
                <a:latin typeface="+mn-lt"/>
                <a:ea typeface="+mn-ea"/>
                <a:cs typeface="+mn-cs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Минимизация бюрократической нагрузки на педагогов и                    высвобождение времени для работы с детьми</a:t>
            </a:r>
          </a:p>
          <a:p>
            <a:pPr marL="0" indent="0">
              <a:buFontTx/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задачи:</a:t>
            </a:r>
          </a:p>
          <a:p>
            <a:pPr marL="0" indent="0">
              <a:buFontTx/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06" y="2717991"/>
            <a:ext cx="1494112" cy="1824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Снижение и конкретизация объема документации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61781" y="2723610"/>
            <a:ext cx="1447800" cy="1815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Снижение объема мониторингов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86545" y="2737177"/>
            <a:ext cx="1571256" cy="1815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Оптимизация и интеграция информационных систем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79131" y="2737177"/>
            <a:ext cx="1418323" cy="1815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Снижение количества запросов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58741" y="2717991"/>
            <a:ext cx="1428060" cy="1815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Конкретизация функционала педагогических работников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6200" y="2571751"/>
            <a:ext cx="1752600" cy="21336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7115546" y="2571752"/>
            <a:ext cx="1723654" cy="21336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09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6093" y="576100"/>
            <a:ext cx="1231232" cy="35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7825" y="1109877"/>
            <a:ext cx="1889495" cy="2527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308426" y="1669055"/>
            <a:ext cx="24809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FFFF"/>
              </a:solidFill>
              <a:latin typeface="+mj-lt"/>
              <a:ea typeface="Montserrat SemiBold"/>
              <a:cs typeface="Montserrat SemiBold"/>
              <a:sym typeface="Montserrat SemiBold"/>
            </a:endParaRPr>
          </a:p>
          <a:p>
            <a:r>
              <a:rPr lang="ru-RU" dirty="0">
                <a:solidFill>
                  <a:srgbClr val="FFFFFF"/>
                </a:solidFill>
                <a:latin typeface="+mj-lt"/>
                <a:ea typeface="Montserrat SemiBold"/>
                <a:cs typeface="Montserrat SemiBold"/>
                <a:sym typeface="Montserrat SemiBold"/>
              </a:rPr>
              <a:t>Задать вопросы, сообщить об избыточной нагрузке 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6200" y="31899"/>
            <a:ext cx="6553200" cy="5727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Номенклатура дел – это систематизированный перечень документов</a:t>
            </a:r>
            <a:r>
              <a:rPr lang="ru-RU" dirty="0"/>
              <a:t>, который помогает классифицировать накапливающуюся документацию, контролировать сроки её хранения и ускорять процесс её обработки.</a:t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6200" y="1962150"/>
            <a:ext cx="5029200" cy="30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Приказ Федерального </a:t>
            </a:r>
            <a:r>
              <a:rPr lang="ru-RU" sz="1200" dirty="0">
                <a:solidFill>
                  <a:schemeClr val="tx1"/>
                </a:solidFill>
              </a:rPr>
              <a:t>архивного агентства от 20 декабря 2019 г. N 236 "Об утверждении Перечня типовых управленческих архивных документов, образующихся в процессе деятельности государственных органов, органов местного самоуправления и организаций, с указанием сроков их хранения</a:t>
            </a:r>
            <a:r>
              <a:rPr lang="ru-RU" sz="1200" dirty="0" smtClean="0">
                <a:solidFill>
                  <a:schemeClr val="tx1"/>
                </a:solidFill>
              </a:rPr>
              <a:t>"</a:t>
            </a:r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Приказ</a:t>
            </a:r>
            <a:r>
              <a:rPr lang="ru-RU" sz="1200" dirty="0">
                <a:solidFill>
                  <a:schemeClr val="tx1"/>
                </a:solidFill>
              </a:rPr>
              <a:t> Министерства просвещения СССР от 30 декабря 1980 г. N 176 "О введении в действие Перечня документов со сроками хранения Министерства просвещения СССР, органов, учреждений, организаций системы просвещения</a:t>
            </a:r>
            <a:r>
              <a:rPr lang="ru-RU" sz="1200" dirty="0" smtClean="0">
                <a:solidFill>
                  <a:schemeClr val="tx1"/>
                </a:solidFill>
              </a:rPr>
              <a:t>"</a:t>
            </a:r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Приказ Министерства </a:t>
            </a:r>
            <a:r>
              <a:rPr lang="ru-RU" sz="1200" dirty="0">
                <a:solidFill>
                  <a:schemeClr val="tx1"/>
                </a:solidFill>
              </a:rPr>
              <a:t>просвещения РФ от 15 апреля 2021 г. N 175 "О признании не действующим на территории Российской Федерации приказа Министерства просвещения СССР от 30 декабря 1980 г. N 176 "О введении в действие Перечня документов со сроками хранения Министерства просвещения СССР, органов, учреждений, организаций системы просвещения" (документ не вступил в силу</a:t>
            </a:r>
            <a:r>
              <a:rPr lang="ru-RU" sz="1200" dirty="0" smtClean="0">
                <a:solidFill>
                  <a:schemeClr val="tx1"/>
                </a:solidFill>
              </a:rPr>
              <a:t>)</a:t>
            </a:r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Федеральный </a:t>
            </a:r>
            <a:r>
              <a:rPr lang="ru-RU" sz="1200" dirty="0" smtClean="0">
                <a:solidFill>
                  <a:schemeClr val="tx1"/>
                </a:solidFill>
              </a:rPr>
              <a:t>закон от </a:t>
            </a:r>
            <a:r>
              <a:rPr lang="ru-RU" sz="1200" dirty="0">
                <a:solidFill>
                  <a:schemeClr val="tx1"/>
                </a:solidFill>
              </a:rPr>
              <a:t>22 октября 2004 г. N 125-ФЗ "Об архивном деле в Российской Федерации</a:t>
            </a:r>
            <a:r>
              <a:rPr lang="ru-RU" sz="1200" dirty="0" smtClean="0">
                <a:solidFill>
                  <a:schemeClr val="tx1"/>
                </a:solidFill>
              </a:rPr>
              <a:t>"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00" y="1504950"/>
            <a:ext cx="502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Нормативные правовые документы: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62600" y="1493318"/>
            <a:ext cx="3352800" cy="1944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Образовательная организация обладает автономией, под которой понимается самостоятельность в осуществлении образовательной, научной, административной, финансово-экономической деятельности, разработке и принятии локальных нормативных актов в соответствии с настоящим Федеральным законом, иными нормативными правовыми актами Российской Федерации и уставом </a:t>
            </a:r>
            <a:r>
              <a:rPr lang="ru-RU" sz="1000" dirty="0">
                <a:solidFill>
                  <a:schemeClr val="lt1"/>
                </a:solidFill>
              </a:rPr>
              <a:t>образовательной </a:t>
            </a:r>
            <a:r>
              <a:rPr lang="ru-RU" sz="1000" dirty="0" smtClean="0">
                <a:solidFill>
                  <a:schemeClr val="lt1"/>
                </a:solidFill>
              </a:rPr>
              <a:t>организации </a:t>
            </a:r>
            <a:r>
              <a:rPr lang="ru-RU" sz="1000" b="1" dirty="0" smtClean="0">
                <a:solidFill>
                  <a:schemeClr val="lt1"/>
                </a:solidFill>
              </a:rPr>
              <a:t>(часть 1 статьи 28 Федерального закона </a:t>
            </a:r>
            <a:r>
              <a:rPr lang="ru-RU" sz="1000" b="1" dirty="0">
                <a:solidFill>
                  <a:schemeClr val="lt1"/>
                </a:solidFill>
              </a:rPr>
              <a:t>от 29 декабря 2012 г. N 273-ФЗ</a:t>
            </a:r>
            <a:r>
              <a:rPr lang="ru-RU" sz="1000" b="1" dirty="0" smtClean="0"/>
              <a:t/>
            </a:r>
            <a:br>
              <a:rPr lang="ru-RU" sz="1000" b="1" dirty="0" smtClean="0"/>
            </a:br>
            <a:r>
              <a:rPr lang="ru-RU" sz="1000" b="1" dirty="0">
                <a:solidFill>
                  <a:schemeClr val="lt1"/>
                </a:solidFill>
              </a:rPr>
              <a:t>"Об образовании в Российской </a:t>
            </a:r>
            <a:r>
              <a:rPr lang="ru-RU" sz="1000" b="1" dirty="0" smtClean="0">
                <a:solidFill>
                  <a:schemeClr val="lt1"/>
                </a:solidFill>
              </a:rPr>
              <a:t>Федерации«) </a:t>
            </a:r>
            <a:endParaRPr lang="ru-RU" sz="1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67400" y="3867150"/>
            <a:ext cx="3048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каждой образовательной организации - индивидуальная номенклатура дел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5181600" y="4326991"/>
            <a:ext cx="609600" cy="149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7239000" y="348615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125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6093" y="576100"/>
            <a:ext cx="1231232" cy="35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7825" y="1109877"/>
            <a:ext cx="1889495" cy="2527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308426" y="1669055"/>
            <a:ext cx="24809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FFFF"/>
              </a:solidFill>
              <a:latin typeface="+mj-lt"/>
              <a:ea typeface="Montserrat SemiBold"/>
              <a:cs typeface="Montserrat SemiBold"/>
              <a:sym typeface="Montserrat SemiBold"/>
            </a:endParaRPr>
          </a:p>
          <a:p>
            <a:r>
              <a:rPr lang="ru-RU" dirty="0">
                <a:solidFill>
                  <a:srgbClr val="FFFFFF"/>
                </a:solidFill>
                <a:latin typeface="+mj-lt"/>
                <a:ea typeface="Montserrat SemiBold"/>
                <a:cs typeface="Montserrat SemiBold"/>
                <a:sym typeface="Montserrat SemiBold"/>
              </a:rPr>
              <a:t>Задать вопросы, сообщить об избыточной нагрузке 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Номенклатура дел образовательной организации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-2" y="1504950"/>
            <a:ext cx="2514600" cy="439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Типичное содержание: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944666"/>
            <a:ext cx="2514598" cy="2989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Руководство (канцелярия)</a:t>
            </a:r>
            <a:endParaRPr lang="ru-RU" sz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Образовательная </a:t>
            </a:r>
            <a:r>
              <a:rPr lang="ru-RU" sz="12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деятельность</a:t>
            </a:r>
            <a:endParaRPr lang="ru-RU" sz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Методическая деятельность</a:t>
            </a:r>
            <a:endParaRPr lang="ru-RU" sz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Кадровое обеспечение</a:t>
            </a:r>
            <a:endParaRPr lang="ru-RU" sz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Бухгалтерский учет и отчетность</a:t>
            </a:r>
            <a:endParaRPr lang="ru-RU" sz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Библиотека</a:t>
            </a:r>
            <a:endParaRPr lang="ru-RU" sz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Архив</a:t>
            </a:r>
            <a:endParaRPr lang="ru-RU" sz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Медицинское отделение</a:t>
            </a:r>
            <a:endParaRPr lang="ru-RU" sz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Пищеблок</a:t>
            </a:r>
            <a:endParaRPr lang="ru-RU" sz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Безопасность</a:t>
            </a:r>
            <a:endParaRPr lang="ru-RU" sz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Охрана труда</a:t>
            </a:r>
            <a:endParaRPr lang="ru-RU" sz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Профсоюзный комитет</a:t>
            </a:r>
            <a:endParaRPr lang="ru-RU" sz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49546" y="2724150"/>
            <a:ext cx="274605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895600" y="1504950"/>
            <a:ext cx="2819400" cy="3429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НОРМАТИВНЫХ ПРАВОВЫХ АКТОВ (ИХ ОТДЕЛЬНЫХ ПОЛОЖЕНИЙ) В СФЕРЕ ОБЩЕГО ОБРАЗОВАНИЯ, СРЕДНЕГО ПРОФЕССИОНАЛЬНОГО ОБРАЗОВАНИЯ И СООТВЕТСТВУЮЩЕГО ДОПОЛНИТЕЛЬНОГО ПРОФЕССИОНАЛЬНОГО ОБРАЗОВАНИЯ, ПРОФЕССИОНАЛЬНОГО ОБУЧЕНИЯ, ДОПОЛНИТЕЛЬНОГО ОБРАЗОВАНИЯ ДЕТЕЙ И ВЗРОСЛЫХ, СОДЕРЖАЩИХ ОБЯЗАТЕЛЬНЫЕ ТРЕБОВАНИЯ, ОЦЕНКА СОБЛЮДЕНИЯ КОТОРЫХ ОСУЩЕСТВЛЯЕТСЯ ОРГАНАМИ ГОСУДАРСТВЕННОЙ ВЛАСТИ СУБЪЕКТОВ РОССИЙСКОЙ ФЕДЕРАЦИИ, ОСУЩЕСТВЛЯЮЩИМИ ПЕРЕДАННЫЕ ПОЛНОМОЧИЯ РОССИЙСКОЙ ФЕДЕРАЦИИ В СФЕРЕ ОБРАЗОВАНИЯ, В РАМКАХ ФЕДЕРАЛЬНОГО ГОСУДАРСТВЕННОГО КОНТРОЛЯ (НАДЗОРА) В СФЕРЕ ОБРАЗОВАНИЯ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96002" y="1967789"/>
            <a:ext cx="2883408" cy="2961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Обязательные требования четко определяют область локального регулирования в сфере образования</a:t>
            </a:r>
          </a:p>
          <a:p>
            <a:pPr algn="just"/>
            <a:endParaRPr lang="ru-RU" sz="1200" b="1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Законодательно закреплены обязанности КНО по размещению на сайте </a:t>
            </a:r>
            <a:r>
              <a:rPr lang="ru-RU" sz="1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и </a:t>
            </a:r>
            <a:r>
              <a:rPr lang="ru-RU" sz="12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поддержании </a:t>
            </a:r>
            <a:r>
              <a:rPr lang="ru-RU" sz="1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в актуальном </a:t>
            </a:r>
            <a:r>
              <a:rPr lang="ru-RU" sz="12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состоянии исчерпывающих</a:t>
            </a:r>
            <a:r>
              <a:rPr lang="ru-RU" sz="1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перечней сведений, которые могут запрашиваться у образовательной организации</a:t>
            </a:r>
            <a:endParaRPr lang="ru-RU" sz="1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  <a:hlinkClick r:id="rId5"/>
            </a:endParaRPr>
          </a:p>
          <a:p>
            <a:pPr algn="ctr"/>
            <a:endParaRPr lang="ru-RU" b="1" dirty="0"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3562" y="1504950"/>
            <a:ext cx="2885848" cy="462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Роль КНД в формировании номенклатуры дел: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102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6093" y="576100"/>
            <a:ext cx="1231232" cy="35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7825" y="1109877"/>
            <a:ext cx="1889495" cy="2527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308426" y="1669055"/>
            <a:ext cx="24809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FFFF"/>
              </a:solidFill>
              <a:latin typeface="+mj-lt"/>
              <a:ea typeface="Montserrat SemiBold"/>
              <a:cs typeface="Montserrat SemiBold"/>
              <a:sym typeface="Montserrat SemiBold"/>
            </a:endParaRPr>
          </a:p>
          <a:p>
            <a:r>
              <a:rPr lang="ru-RU" dirty="0">
                <a:solidFill>
                  <a:srgbClr val="FFFFFF"/>
                </a:solidFill>
                <a:latin typeface="+mj-lt"/>
                <a:ea typeface="Montserrat SemiBold"/>
                <a:cs typeface="Montserrat SemiBold"/>
                <a:sym typeface="Montserrat SemiBold"/>
              </a:rPr>
              <a:t>Задать вопросы, сообщить об избыточной нагрузке 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Принципы локального регулирования.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Выгнутая вправо стрелка 1"/>
          <p:cNvSpPr/>
          <p:nvPr/>
        </p:nvSpPr>
        <p:spPr>
          <a:xfrm rot="16200000">
            <a:off x="2739539" y="210713"/>
            <a:ext cx="381000" cy="2785441"/>
          </a:xfrm>
          <a:prstGeom prst="curved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099340" y="2548415"/>
            <a:ext cx="2882957" cy="2595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Обоснованная </a:t>
            </a:r>
            <a:r>
              <a:rPr lang="ru-RU" sz="10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необходимость  - </a:t>
            </a:r>
            <a:r>
              <a:rPr lang="ru-RU" sz="1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недопустимо принимать и сохранять действие декларативных (необеспеченных ресурсами) и декоративных (скрывающих истинные отношения) актов и </a:t>
            </a:r>
            <a:r>
              <a:rPr lang="ru-RU" sz="10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норм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Системность – </a:t>
            </a:r>
            <a:r>
              <a:rPr lang="ru-RU" sz="10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связанность с другими локальными актами, отсутствие дублирования норм различных актов</a:t>
            </a:r>
            <a:endParaRPr lang="ru-RU" sz="10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Универсальность</a:t>
            </a:r>
            <a:r>
              <a:rPr lang="ru-RU" sz="1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 – акты распространяются на широкий круг </a:t>
            </a:r>
            <a:r>
              <a:rPr lang="ru-RU" sz="10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лиц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Подзаконный характер</a:t>
            </a:r>
            <a:r>
              <a:rPr lang="ru-RU" sz="10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 – не допускается противоречие нормам законодательства</a:t>
            </a:r>
            <a:endParaRPr lang="ru-RU" sz="10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Недопустимость ухудшения</a:t>
            </a:r>
            <a:r>
              <a:rPr lang="ru-RU" sz="1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0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положения </a:t>
            </a:r>
            <a:r>
              <a:rPr lang="ru-RU" sz="1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лиц по сравнению с установленным законодательством 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809749"/>
            <a:ext cx="2895600" cy="5979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Понятие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24200" y="1809749"/>
            <a:ext cx="2743200" cy="5979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Функции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86698" y="1775634"/>
            <a:ext cx="2895600" cy="61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Принципы формирования</a:t>
            </a:r>
            <a:endParaRPr lang="ru-RU" dirty="0"/>
          </a:p>
        </p:txBody>
      </p:sp>
      <p:sp>
        <p:nvSpPr>
          <p:cNvPr id="13" name="Выгнутая вверх стрелка 12"/>
          <p:cNvSpPr/>
          <p:nvPr/>
        </p:nvSpPr>
        <p:spPr>
          <a:xfrm>
            <a:off x="4876800" y="1404760"/>
            <a:ext cx="2590800" cy="370874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2548414"/>
            <a:ext cx="2895600" cy="2595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 rtl="0"/>
            <a:r>
              <a:rPr lang="ru-RU" sz="1000" b="1" dirty="0" smtClean="0"/>
              <a:t>Локальный акт образовательной организации – основанный </a:t>
            </a:r>
            <a:br>
              <a:rPr lang="ru-RU" sz="1000" b="1" dirty="0" smtClean="0"/>
            </a:br>
            <a:r>
              <a:rPr lang="ru-RU" sz="1000" b="1" dirty="0" smtClean="0"/>
              <a:t>на нормах законодательства, принятый в письменной форме </a:t>
            </a:r>
            <a:br>
              <a:rPr lang="ru-RU" sz="1000" b="1" dirty="0" smtClean="0"/>
            </a:br>
            <a:r>
              <a:rPr lang="ru-RU" sz="1000" b="1" dirty="0" smtClean="0"/>
              <a:t>в установленном порядке уполномоченным должностным лицом или коллегиальным компетентным органом управления организации официальный документ, содержащий определенные нормы (правила поведения), обязательные для участников образовательных отношений, рассчитанный на неоднократное применение</a:t>
            </a:r>
            <a:r>
              <a:rPr lang="ru-RU" sz="1200" b="1" dirty="0" smtClean="0"/>
              <a:t>, </a:t>
            </a:r>
            <a:r>
              <a:rPr lang="ru-RU" sz="1000" b="1" dirty="0" smtClean="0"/>
              <a:t>направленный на регламентацию различных вопросов деятельности организации.</a:t>
            </a:r>
            <a:endParaRPr lang="ru-RU" sz="10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10178" y="2548414"/>
            <a:ext cx="2833421" cy="2595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200" b="1" kern="1200" dirty="0" smtClean="0"/>
              <a:t>ДЕТАЛИЗАЦИЯ</a:t>
            </a:r>
          </a:p>
          <a:p>
            <a:pPr marL="171450" lvl="0" indent="-17145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ru-RU" sz="1200" b="1" kern="1200" dirty="0" smtClean="0"/>
          </a:p>
          <a:p>
            <a:pPr marL="171450" indent="-17145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/>
              <a:t>КОНКРЕТИЗАЦИЯ</a:t>
            </a:r>
          </a:p>
          <a:p>
            <a:pPr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dirty="0" smtClean="0"/>
          </a:p>
          <a:p>
            <a:pPr marL="171450" indent="-17145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/>
              <a:t>ДОПОЛНЕНИЕ</a:t>
            </a:r>
          </a:p>
          <a:p>
            <a:pPr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dirty="0" smtClean="0"/>
          </a:p>
          <a:p>
            <a:pPr marL="171450" indent="-17145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/>
              <a:t>ВОСПОЛНЕНИЕ ОБЩЕЙ ПРАВОВОЙ НОРМЫ (ОБЩЕГО</a:t>
            </a:r>
          </a:p>
        </p:txBody>
      </p:sp>
    </p:spTree>
    <p:extLst>
      <p:ext uri="{BB962C8B-B14F-4D97-AF65-F5344CB8AC3E}">
        <p14:creationId xmlns:p14="http://schemas.microsoft.com/office/powerpoint/2010/main" val="89614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6093" y="576100"/>
            <a:ext cx="1231232" cy="35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7825" y="1109877"/>
            <a:ext cx="1889495" cy="2527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308426" y="1669055"/>
            <a:ext cx="24809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FFFF"/>
              </a:solidFill>
              <a:latin typeface="+mj-lt"/>
              <a:ea typeface="Montserrat SemiBold"/>
              <a:cs typeface="Montserrat SemiBold"/>
              <a:sym typeface="Montserrat SemiBold"/>
            </a:endParaRPr>
          </a:p>
          <a:p>
            <a:r>
              <a:rPr lang="ru-RU" dirty="0">
                <a:solidFill>
                  <a:srgbClr val="FFFFFF"/>
                </a:solidFill>
                <a:latin typeface="+mj-lt"/>
                <a:ea typeface="Montserrat SemiBold"/>
                <a:cs typeface="Montserrat SemiBold"/>
                <a:sym typeface="Montserrat SemiBold"/>
              </a:rPr>
              <a:t>Задать вопросы, сообщить об избыточной нагрузке 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локальных нормативных актов</a:t>
            </a:r>
            <a:br>
              <a:rPr lang="ru-RU" dirty="0" smtClean="0"/>
            </a:br>
            <a:r>
              <a:rPr lang="ru-RU" dirty="0" smtClean="0"/>
              <a:t>по обязательности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2400" y="1581186"/>
            <a:ext cx="2743200" cy="1066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Обязательные</a:t>
            </a:r>
          </a:p>
          <a:p>
            <a:endParaRPr lang="ru-RU" sz="14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r>
              <a:rPr lang="ru-RU" sz="1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Документы, требование о разработке которых прямо предусмотрено в законодательстве, </a:t>
            </a:r>
            <a:r>
              <a:rPr lang="ru-RU" sz="1000" dirty="0">
                <a:solidFill>
                  <a:schemeClr val="lt1"/>
                </a:solidFill>
              </a:rPr>
              <a:t>и которые должны быть у </a:t>
            </a:r>
            <a:r>
              <a:rPr lang="ru-RU" sz="1000" dirty="0" smtClean="0">
                <a:solidFill>
                  <a:schemeClr val="lt1"/>
                </a:solidFill>
              </a:rPr>
              <a:t>каждой ОО</a:t>
            </a:r>
            <a:endParaRPr lang="ru-RU" sz="1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52800" y="1581187"/>
            <a:ext cx="2819400" cy="1066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Условно обязательные</a:t>
            </a:r>
          </a:p>
          <a:p>
            <a:pPr algn="ctr"/>
            <a:r>
              <a:rPr lang="ru-RU" sz="1000" dirty="0">
                <a:solidFill>
                  <a:schemeClr val="lt1"/>
                </a:solidFill>
              </a:rPr>
              <a:t>Разрабатываются в случаях, если </a:t>
            </a:r>
            <a:r>
              <a:rPr lang="ru-RU" sz="1000" dirty="0" smtClean="0">
                <a:solidFill>
                  <a:schemeClr val="lt1"/>
                </a:solidFill>
              </a:rPr>
              <a:t>внедряется новый процесс</a:t>
            </a:r>
            <a:r>
              <a:rPr lang="ru-RU" sz="1000" dirty="0">
                <a:solidFill>
                  <a:schemeClr val="lt1"/>
                </a:solidFill>
              </a:rPr>
              <a:t>, который должен быть урегулирован ЛНА, и требование об этом есть в законодательстве; либо когда разработка ЛНА рекомендована, а не является обязательной</a:t>
            </a:r>
            <a:endParaRPr lang="ru-RU" sz="1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29400" y="1545067"/>
            <a:ext cx="2362200" cy="1102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Необязательные</a:t>
            </a:r>
          </a:p>
          <a:p>
            <a:pPr algn="ctr"/>
            <a:r>
              <a:rPr lang="ru-RU" sz="1000" dirty="0" smtClean="0">
                <a:solidFill>
                  <a:schemeClr val="lt1"/>
                </a:solidFill>
              </a:rPr>
              <a:t>Организация </a:t>
            </a:r>
            <a:r>
              <a:rPr lang="ru-RU" sz="1000" dirty="0">
                <a:solidFill>
                  <a:schemeClr val="lt1"/>
                </a:solidFill>
              </a:rPr>
              <a:t>разрабатывает и принимает их по собственной инициативе, чтобы урегулировать на постоянной основе какие-то </a:t>
            </a:r>
            <a:r>
              <a:rPr lang="ru-RU" sz="1000" dirty="0" smtClean="0">
                <a:solidFill>
                  <a:schemeClr val="lt1"/>
                </a:solidFill>
              </a:rPr>
              <a:t>отношения</a:t>
            </a:r>
            <a:endParaRPr lang="ru-RU" sz="1000" b="1" dirty="0" smtClean="0"/>
          </a:p>
          <a:p>
            <a:pPr algn="ctr"/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300" y="2952750"/>
            <a:ext cx="2767889" cy="2190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Примеры: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  <a:latin typeface="+mj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Правила </a:t>
            </a:r>
            <a:r>
              <a:rPr lang="ru-RU" sz="1000" dirty="0">
                <a:solidFill>
                  <a:schemeClr val="tx1"/>
                </a:solidFill>
              </a:rPr>
              <a:t>внутреннего трудового распорядка образовательной </a:t>
            </a:r>
            <a:r>
              <a:rPr lang="ru-RU" sz="1000" dirty="0" smtClean="0">
                <a:solidFill>
                  <a:schemeClr val="tx1"/>
                </a:solidFill>
              </a:rPr>
              <a:t>организации (</a:t>
            </a:r>
            <a:r>
              <a:rPr lang="ru-RU" sz="1000" dirty="0" smtClean="0">
                <a:solidFill>
                  <a:schemeClr val="lt1"/>
                </a:solidFill>
                <a:latin typeface="+mn-lt"/>
                <a:ea typeface="+mn-ea"/>
                <a:cs typeface="+mn-cs"/>
                <a:hlinkClick r:id="rId5"/>
              </a:rPr>
              <a:t>Пункт </a:t>
            </a:r>
            <a:r>
              <a:rPr lang="ru-RU" sz="1000" dirty="0">
                <a:solidFill>
                  <a:schemeClr val="lt1"/>
                </a:solidFill>
                <a:latin typeface="+mn-lt"/>
                <a:ea typeface="+mn-ea"/>
                <a:cs typeface="+mn-cs"/>
                <a:hlinkClick r:id="rId5"/>
              </a:rPr>
              <a:t>1 части 3 статьи 28</a:t>
            </a:r>
            <a:r>
              <a:rPr lang="ru-RU" sz="1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000" dirty="0">
                <a:solidFill>
                  <a:schemeClr val="lt1"/>
                </a:solidFill>
                <a:latin typeface="+mn-lt"/>
                <a:ea typeface="+mn-ea"/>
                <a:cs typeface="+mn-cs"/>
                <a:hlinkClick r:id="rId6"/>
              </a:rPr>
              <a:t>часть 7 статьи 47</a:t>
            </a:r>
            <a:r>
              <a:rPr lang="ru-RU" sz="1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000" dirty="0">
                <a:solidFill>
                  <a:schemeClr val="lt1"/>
                </a:solidFill>
                <a:latin typeface="+mn-lt"/>
                <a:ea typeface="+mn-ea"/>
                <a:cs typeface="+mn-cs"/>
                <a:hlinkClick r:id="rId7"/>
              </a:rPr>
              <a:t>часть 3 статьи 52 </a:t>
            </a:r>
            <a:r>
              <a:rPr lang="ru-RU" sz="1000" dirty="0" smtClean="0">
                <a:solidFill>
                  <a:schemeClr val="tx1"/>
                </a:solidFill>
                <a:hlinkClick r:id="rId8"/>
              </a:rPr>
              <a:t>Федерального закона «Об образовании в Российской Федерации»</a:t>
            </a:r>
            <a:r>
              <a:rPr lang="ru-RU" sz="1000" dirty="0" smtClean="0">
                <a:solidFill>
                  <a:schemeClr val="tx1"/>
                </a:solidFill>
              </a:rPr>
              <a:t>)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Правила </a:t>
            </a:r>
            <a:r>
              <a:rPr lang="ru-RU" sz="1000" dirty="0">
                <a:solidFill>
                  <a:schemeClr val="tx1"/>
                </a:solidFill>
              </a:rPr>
              <a:t>приема обучающихся образовательной организации на образовательные </a:t>
            </a:r>
            <a:r>
              <a:rPr lang="ru-RU" sz="1000" dirty="0" smtClean="0">
                <a:solidFill>
                  <a:schemeClr val="tx1"/>
                </a:solidFill>
              </a:rPr>
              <a:t>программы (</a:t>
            </a:r>
            <a:r>
              <a:rPr lang="ru-RU" sz="10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Пункт 8 части 3 статьи 28</a:t>
            </a:r>
            <a:r>
              <a:rPr lang="ru-RU" sz="1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0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часть 2 статьи 30</a:t>
            </a:r>
            <a:r>
              <a:rPr lang="ru-RU" sz="1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000" dirty="0">
                <a:solidFill>
                  <a:schemeClr val="tx1"/>
                </a:solidFill>
                <a:hlinkClick r:id="rId8"/>
              </a:rPr>
              <a:t>часть 9 статьи 55 Федерального закона «Об образовании в Российской Федерации</a:t>
            </a:r>
            <a:r>
              <a:rPr lang="ru-RU" sz="1000" dirty="0" smtClean="0">
                <a:solidFill>
                  <a:schemeClr val="tx1"/>
                </a:solidFill>
                <a:hlinkClick r:id="rId8"/>
              </a:rPr>
              <a:t>»</a:t>
            </a:r>
            <a:r>
              <a:rPr lang="ru-RU" sz="1000" dirty="0" smtClean="0">
                <a:solidFill>
                  <a:schemeClr val="tx1"/>
                </a:solidFill>
              </a:rPr>
              <a:t>)</a:t>
            </a:r>
            <a:endParaRPr lang="ru-RU" sz="1000" b="1" dirty="0" smtClean="0">
              <a:solidFill>
                <a:schemeClr val="tx1"/>
              </a:solidFill>
              <a:latin typeface="+mj-lt"/>
            </a:endParaRPr>
          </a:p>
          <a:p>
            <a:pPr algn="just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07994" y="2939567"/>
            <a:ext cx="2895600" cy="2190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Примеры: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  <a:latin typeface="+mj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Требования </a:t>
            </a:r>
            <a:r>
              <a:rPr lang="ru-RU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</a:t>
            </a:r>
            <a:r>
              <a:rPr lang="ru-RU" sz="1000" dirty="0" smtClean="0">
                <a:solidFill>
                  <a:schemeClr val="tx1"/>
                </a:solidFill>
              </a:rPr>
              <a:t>одежде обучающихся, в том числе требования к ее общему виду, цвету, фасону, видам одежды обучающихся, знакам отличия, и правила ее ношения (</a:t>
            </a:r>
            <a:r>
              <a:rPr lang="ru-RU" sz="1000" dirty="0" smtClean="0">
                <a:solidFill>
                  <a:schemeClr val="lt1"/>
                </a:solidFill>
                <a:latin typeface="+mn-lt"/>
                <a:ea typeface="+mn-ea"/>
                <a:cs typeface="+mn-cs"/>
                <a:hlinkClick r:id="rId11"/>
              </a:rPr>
              <a:t>Часть </a:t>
            </a:r>
            <a:r>
              <a:rPr lang="ru-RU" sz="1000" dirty="0">
                <a:solidFill>
                  <a:schemeClr val="lt1"/>
                </a:solidFill>
                <a:latin typeface="+mn-lt"/>
                <a:ea typeface="+mn-ea"/>
                <a:cs typeface="+mn-cs"/>
                <a:hlinkClick r:id="rId11"/>
              </a:rPr>
              <a:t>1 статьи </a:t>
            </a:r>
            <a:r>
              <a:rPr lang="ru-RU" sz="1000" dirty="0" smtClean="0">
                <a:solidFill>
                  <a:schemeClr val="lt1"/>
                </a:solidFill>
                <a:latin typeface="+mn-lt"/>
                <a:ea typeface="+mn-ea"/>
                <a:cs typeface="+mn-cs"/>
                <a:hlinkClick r:id="rId11"/>
              </a:rPr>
              <a:t>38</a:t>
            </a:r>
            <a:r>
              <a:rPr lang="ru-RU" sz="1000" dirty="0" smtClean="0">
                <a:solidFill>
                  <a:schemeClr val="tx1"/>
                </a:solidFill>
                <a:hlinkClick r:id="rId8"/>
              </a:rPr>
              <a:t> Федерального закона «Об образовании в Российской Федерации»</a:t>
            </a:r>
            <a:r>
              <a:rPr lang="ru-RU" sz="1000" dirty="0" smtClean="0">
                <a:solidFill>
                  <a:schemeClr val="tx1"/>
                </a:solidFill>
              </a:rPr>
              <a:t>)</a:t>
            </a:r>
            <a:r>
              <a:rPr lang="ru-RU" sz="10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  <a:endParaRPr lang="ru-RU" sz="10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Порядок осуществления электронного документооборота </a:t>
            </a:r>
            <a:r>
              <a:rPr lang="ru-RU" sz="1000" dirty="0" smtClean="0">
                <a:solidFill>
                  <a:schemeClr val="tx1"/>
                </a:solidFill>
              </a:rPr>
              <a:t>Федерального</a:t>
            </a:r>
            <a:r>
              <a:rPr lang="ru-RU" sz="1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ru-RU" sz="1000" dirty="0" smtClean="0">
                <a:hlinkClick r:id="rId12"/>
              </a:rPr>
              <a:t>Ч</a:t>
            </a:r>
            <a:r>
              <a:rPr lang="ru-RU" sz="1000" dirty="0" smtClean="0">
                <a:solidFill>
                  <a:schemeClr val="lt1"/>
                </a:solidFill>
                <a:latin typeface="+mn-lt"/>
                <a:ea typeface="+mn-ea"/>
                <a:cs typeface="+mn-cs"/>
                <a:hlinkClick r:id="rId12"/>
              </a:rPr>
              <a:t>асть 8 статьи 28</a:t>
            </a:r>
            <a:r>
              <a:rPr lang="ru-RU" sz="10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hlinkClick r:id="rId8"/>
              </a:rPr>
              <a:t>Федерального закона «Об образовании в Российской Федерации»</a:t>
            </a:r>
            <a:r>
              <a:rPr lang="ru-RU" sz="1000" dirty="0" smtClean="0">
                <a:solidFill>
                  <a:schemeClr val="tx1"/>
                </a:solidFill>
              </a:rPr>
              <a:t>)</a:t>
            </a:r>
            <a:endParaRPr lang="ru-RU" sz="1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29400" y="2926384"/>
            <a:ext cx="2362200" cy="22171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Примеры:</a:t>
            </a:r>
          </a:p>
          <a:p>
            <a:pPr algn="ctr"/>
            <a:endParaRPr lang="ru-RU" sz="1000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Положение об образовательных программах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Положение о классном руководстве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Положение о ведении личных дел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Положение о формах обучения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Положение об оказании логопедической помощи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Положение о портфолио достижений обучающихся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Регламент проведения совещаний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000" dirty="0" smtClean="0">
              <a:solidFill>
                <a:schemeClr val="tx1"/>
              </a:solidFill>
            </a:endParaRPr>
          </a:p>
          <a:p>
            <a:pPr algn="ctr"/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25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6093" y="576100"/>
            <a:ext cx="1231232" cy="35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7825" y="1109877"/>
            <a:ext cx="1889495" cy="2527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308426" y="1669055"/>
            <a:ext cx="24809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FFFF"/>
              </a:solidFill>
              <a:latin typeface="+mj-lt"/>
              <a:ea typeface="Montserrat SemiBold"/>
              <a:cs typeface="Montserrat SemiBold"/>
              <a:sym typeface="Montserrat SemiBold"/>
            </a:endParaRPr>
          </a:p>
          <a:p>
            <a:r>
              <a:rPr lang="ru-RU" dirty="0">
                <a:solidFill>
                  <a:srgbClr val="FFFFFF"/>
                </a:solidFill>
                <a:latin typeface="+mj-lt"/>
                <a:ea typeface="Montserrat SemiBold"/>
                <a:cs typeface="Montserrat SemiBold"/>
                <a:sym typeface="Montserrat SemiBold"/>
              </a:rPr>
              <a:t>Задать вопросы, сообщить об избыточной нагрузке 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Обязательные документы 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652164"/>
              </p:ext>
            </p:extLst>
          </p:nvPr>
        </p:nvGraphicFramePr>
        <p:xfrm>
          <a:off x="152400" y="1454827"/>
          <a:ext cx="8610600" cy="36120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2035"/>
                <a:gridCol w="6033271"/>
                <a:gridCol w="2115294"/>
              </a:tblGrid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№ п/п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Наименование локального нормативного акта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Ссылка на статью, часть статьи закона или иного нормативного правового акта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</a:tr>
              <a:tr h="1647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Документ о языке, языках образования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 spc="-5" dirty="0">
                          <a:effectLst/>
                          <a:hlinkClick r:id="rId5"/>
                        </a:rPr>
                        <a:t>Часть 6 статьи 14 </a:t>
                      </a:r>
                      <a:r>
                        <a:rPr lang="ru-RU" sz="800" dirty="0">
                          <a:effectLst/>
                        </a:rPr>
                        <a:t>273-ФЗ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</a:tr>
              <a:tr h="2480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Правила внутреннего распорядка обучающихся образовательной организации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 spc="-5" dirty="0">
                          <a:effectLst/>
                          <a:hlinkClick r:id="rId6"/>
                        </a:rPr>
                        <a:t>Пункт 1 части 3 статьи 28</a:t>
                      </a:r>
                      <a:r>
                        <a:rPr lang="ru-RU" sz="800" dirty="0">
                          <a:effectLst/>
                        </a:rPr>
                        <a:t>, </a:t>
                      </a:r>
                      <a:r>
                        <a:rPr lang="ru-RU" sz="800" u="none" strike="noStrike" spc="-5" dirty="0">
                          <a:effectLst/>
                          <a:hlinkClick r:id="rId7"/>
                        </a:rPr>
                        <a:t>часть 4 статьи 43</a:t>
                      </a:r>
                      <a:r>
                        <a:rPr lang="ru-RU" sz="800" dirty="0">
                          <a:effectLst/>
                        </a:rPr>
                        <a:t>, </a:t>
                      </a:r>
                      <a:r>
                        <a:rPr lang="ru-RU" sz="800" u="none" strike="noStrike" spc="-5" dirty="0">
                          <a:effectLst/>
                          <a:hlinkClick r:id="rId8"/>
                        </a:rPr>
                        <a:t>подп. «д» пункта 2 части 2 статьи 29 273-ФЗ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</a:tr>
              <a:tr h="2480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Правила внутреннего трудового распорядка образовательной организации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 spc="-5" dirty="0">
                          <a:effectLst/>
                          <a:hlinkClick r:id="rId6"/>
                        </a:rPr>
                        <a:t>Пункт 1 части 3 статьи 28</a:t>
                      </a:r>
                      <a:r>
                        <a:rPr lang="ru-RU" sz="800" dirty="0">
                          <a:effectLst/>
                        </a:rPr>
                        <a:t>, </a:t>
                      </a:r>
                      <a:r>
                        <a:rPr lang="ru-RU" sz="800" u="none" strike="noStrike" spc="-5" dirty="0">
                          <a:effectLst/>
                          <a:hlinkClick r:id="rId9"/>
                        </a:rPr>
                        <a:t>часть 7 статьи 47</a:t>
                      </a:r>
                      <a:r>
                        <a:rPr lang="ru-RU" sz="800" dirty="0">
                          <a:effectLst/>
                        </a:rPr>
                        <a:t>, </a:t>
                      </a:r>
                      <a:r>
                        <a:rPr lang="ru-RU" sz="800" u="none" strike="noStrike" spc="-5" dirty="0">
                          <a:effectLst/>
                          <a:hlinkClick r:id="rId10"/>
                        </a:rPr>
                        <a:t>часть 3 статьи 52 </a:t>
                      </a:r>
                      <a:r>
                        <a:rPr lang="ru-RU" sz="800" dirty="0">
                          <a:effectLst/>
                        </a:rPr>
                        <a:t> 273-ФЗ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</a:tr>
              <a:tr h="2480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Правила приема обучающихся образовательной организации на образовательные программы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 spc="-5" dirty="0">
                          <a:effectLst/>
                          <a:hlinkClick r:id="rId11"/>
                        </a:rPr>
                        <a:t>Пункт 8 части 3 статьи 28</a:t>
                      </a:r>
                      <a:r>
                        <a:rPr lang="ru-RU" sz="800" dirty="0">
                          <a:effectLst/>
                        </a:rPr>
                        <a:t>, </a:t>
                      </a:r>
                      <a:r>
                        <a:rPr lang="ru-RU" sz="800" u="none" strike="noStrike" spc="-5" dirty="0">
                          <a:effectLst/>
                          <a:hlinkClick r:id="rId12"/>
                        </a:rPr>
                        <a:t>часть 2 статьи 30</a:t>
                      </a:r>
                      <a:r>
                        <a:rPr lang="ru-RU" sz="800" dirty="0">
                          <a:effectLst/>
                        </a:rPr>
                        <a:t>, </a:t>
                      </a:r>
                      <a:r>
                        <a:rPr lang="ru-RU" sz="800" u="none" strike="noStrike" spc="-5" dirty="0">
                          <a:effectLst/>
                          <a:hlinkClick r:id="rId13"/>
                        </a:rPr>
                        <a:t>часть 9 статьи 55 </a:t>
                      </a:r>
                      <a:r>
                        <a:rPr lang="ru-RU" sz="800" u="none" strike="noStrike" spc="0" dirty="0">
                          <a:effectLst/>
                          <a:hlinkClick r:id="rId13"/>
                        </a:rPr>
                        <a:t>273-ФЗ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</a:tr>
              <a:tr h="2480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Коллективный договор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 spc="-5" dirty="0">
                          <a:effectLst/>
                          <a:hlinkClick r:id="rId14"/>
                        </a:rPr>
                        <a:t>Подпункт «д» пункта 3 части 2 статьи 29</a:t>
                      </a:r>
                      <a:r>
                        <a:rPr lang="ru-RU" sz="800" dirty="0">
                          <a:effectLst/>
                        </a:rPr>
                        <a:t>, </a:t>
                      </a:r>
                      <a:r>
                        <a:rPr lang="ru-RU" sz="800" u="none" strike="noStrike" spc="-5" dirty="0">
                          <a:effectLst/>
                          <a:hlinkClick r:id="rId9"/>
                        </a:rPr>
                        <a:t>часть 7 статьи 47 </a:t>
                      </a:r>
                      <a:r>
                        <a:rPr lang="ru-RU" sz="800" dirty="0">
                          <a:effectLst/>
                        </a:rPr>
                        <a:t> 273-ФЗ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</a:tr>
              <a:tr h="1647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Режим занятий обучающихся в образовательной организации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 spc="-5" dirty="0">
                          <a:effectLst/>
                          <a:hlinkClick r:id="rId12"/>
                        </a:rPr>
                        <a:t>Часть 2 статьи 30 273-ФЗ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</a:tr>
              <a:tr h="1647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Документы, регламентирующие порядок и основания перевода, отчисления обучающихся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 spc="-5" dirty="0">
                          <a:effectLst/>
                          <a:hlinkClick r:id="rId12"/>
                        </a:rPr>
                        <a:t>Часть 2 статьи 30 </a:t>
                      </a:r>
                      <a:r>
                        <a:rPr lang="ru-RU" sz="800" dirty="0">
                          <a:effectLst/>
                        </a:rPr>
                        <a:t> 273-ФЗ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</a:tr>
              <a:tr h="2480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Документы, регламентирующие порядок оформления возникновения, приостановления и прекращения отношений между образовательной организацией и обучающимися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 spc="-5" dirty="0">
                          <a:effectLst/>
                          <a:hlinkClick r:id="rId12"/>
                        </a:rPr>
                        <a:t>Часть 2 статьи 30</a:t>
                      </a:r>
                      <a:r>
                        <a:rPr lang="ru-RU" sz="800" u="none" strike="noStrike" spc="0" dirty="0">
                          <a:effectLst/>
                          <a:hlinkClick r:id="rId12"/>
                        </a:rPr>
                        <a:t> </a:t>
                      </a:r>
                      <a:r>
                        <a:rPr lang="ru-RU" sz="800" u="none" strike="noStrike" spc="-5" dirty="0">
                          <a:effectLst/>
                          <a:hlinkClick r:id="rId12"/>
                        </a:rPr>
                        <a:t>273-ФЗ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</a:tr>
              <a:tr h="2480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Порядок, регламентирующий пользование лечебно-оздоровительной инфраструктурой, объектами культуры и объектами спорта образовательной организации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 spc="-5" dirty="0">
                          <a:effectLst/>
                          <a:hlinkClick r:id="rId15"/>
                        </a:rPr>
                        <a:t>Пункт 21 части 1 статьи 34 </a:t>
                      </a:r>
                      <a:r>
                        <a:rPr lang="ru-RU" sz="800" dirty="0">
                          <a:effectLst/>
                        </a:rPr>
                        <a:t> 273-ФЗ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</a:tr>
              <a:tr h="2480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Порядок создания, организации работы, принятия решений комиссией по урегулированию споров между участниками образовательных отношений и их исполнения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 spc="-5" dirty="0">
                          <a:effectLst/>
                          <a:hlinkClick r:id="rId16"/>
                        </a:rPr>
                        <a:t>Часть 6 статьи 45 </a:t>
                      </a:r>
                      <a:r>
                        <a:rPr lang="ru-RU" sz="800" dirty="0">
                          <a:effectLst/>
                        </a:rPr>
                        <a:t> 273-ФЗ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</a:tr>
              <a:tr h="3747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Порядок, регламентирующий бесплатное пользование педагогическими работниками образовательной организации библиотеками и информационными ресурсами, а также доступ к информационно-телекоммуникационным сетям и базам данных, учебным и методическим материалам, музейным фондам, материально-техническим средствам обеспечения образовательной деятельности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 spc="-5" dirty="0">
                          <a:effectLst/>
                          <a:hlinkClick r:id="rId17"/>
                        </a:rPr>
                        <a:t>Пункт 7 части 3 статьи 47 </a:t>
                      </a:r>
                      <a:r>
                        <a:rPr lang="ru-RU" sz="800" dirty="0">
                          <a:effectLst/>
                        </a:rPr>
                        <a:t> 273-ФЗ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</a:tr>
              <a:tr h="2872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Порядок, регламентирующий пользование педагогическими работниками образовательной организации образовательными, методическими и научными услугами организации, осуществляющей образовательную деятельность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 spc="-5" dirty="0">
                          <a:effectLst/>
                          <a:hlinkClick r:id="rId18"/>
                        </a:rPr>
                        <a:t>Пункт 8 части 3 статьи 47 </a:t>
                      </a:r>
                      <a:r>
                        <a:rPr lang="ru-RU" sz="800" dirty="0">
                          <a:effectLst/>
                        </a:rPr>
                        <a:t> 273-ФЗ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</a:tr>
              <a:tr h="1647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Нормы профессиональной этики педагогических работников образовательной организации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 spc="-5" dirty="0">
                          <a:effectLst/>
                          <a:hlinkClick r:id="rId19"/>
                        </a:rPr>
                        <a:t>Часть 4 статьи 47 </a:t>
                      </a:r>
                      <a:r>
                        <a:rPr lang="ru-RU" sz="800" dirty="0">
                          <a:effectLst/>
                        </a:rPr>
                        <a:t> 273-ФЗ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8846" y="996692"/>
            <a:ext cx="831300" cy="8304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13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81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6093" y="576100"/>
            <a:ext cx="1231232" cy="35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7825" y="1109877"/>
            <a:ext cx="1889495" cy="2527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Обязательные документы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6200" y="1493319"/>
            <a:ext cx="838200" cy="6974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13</a:t>
            </a:r>
            <a:endParaRPr lang="ru-RU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400" y="1669056"/>
                <a:ext cx="3940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669056"/>
                <a:ext cx="394026" cy="307777"/>
              </a:xfrm>
              <a:prstGeom prst="rect">
                <a:avLst/>
              </a:prstGeom>
              <a:blipFill rotWithShape="0">
                <a:blip r:embed="rId5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1258439" y="1493319"/>
            <a:ext cx="2018162" cy="6974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Образовательные программы</a:t>
            </a:r>
            <a:endParaRPr lang="ru-RU" sz="16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76602" y="1669054"/>
                <a:ext cx="3940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2" y="1669054"/>
                <a:ext cx="394026" cy="307777"/>
              </a:xfrm>
              <a:prstGeom prst="rect">
                <a:avLst/>
              </a:prstGeom>
              <a:blipFill rotWithShape="0">
                <a:blip r:embed="rId6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3620641" y="1493319"/>
            <a:ext cx="5106680" cy="6974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Обязательные документы в зависимости от типа образовательной организации и видов реализуемых программ</a:t>
            </a:r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885120"/>
              </p:ext>
            </p:extLst>
          </p:nvPr>
        </p:nvGraphicFramePr>
        <p:xfrm>
          <a:off x="3620640" y="2190750"/>
          <a:ext cx="5106679" cy="2808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832"/>
                <a:gridCol w="3242710"/>
                <a:gridCol w="1635137"/>
              </a:tblGrid>
              <a:tr h="298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№ п/п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9" marR="396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Наименование локального нормативного акта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9" marR="396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Ссылка на статью, часть статьи закона или иного нормативного правового акта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9" marR="39669" marT="0" marB="0"/>
                </a:tc>
              </a:tr>
              <a:tr h="3425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9" marR="396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Документы, регламентирующие текущий контроль успеваемости, промежуточную аттестацию обучающихся образовательной организации, установление их форм, периодичности и порядка проведения, а также сроки ликвидации академической задолженности обучающихся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9" marR="396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-5" dirty="0">
                          <a:effectLst/>
                          <a:hlinkClick r:id="rId7"/>
                        </a:rPr>
                        <a:t>Пункт 10 части 3 статьи 28</a:t>
                      </a:r>
                      <a:r>
                        <a:rPr lang="ru-RU" sz="600" dirty="0">
                          <a:effectLst/>
                        </a:rPr>
                        <a:t>, </a:t>
                      </a:r>
                      <a:r>
                        <a:rPr lang="ru-RU" sz="600" u="none" strike="noStrike" spc="-5" dirty="0">
                          <a:effectLst/>
                          <a:hlinkClick r:id="rId8"/>
                        </a:rPr>
                        <a:t>часть 2 статьи 30</a:t>
                      </a:r>
                      <a:r>
                        <a:rPr lang="ru-RU" sz="600" dirty="0">
                          <a:effectLst/>
                        </a:rPr>
                        <a:t>, </a:t>
                      </a:r>
                      <a:r>
                        <a:rPr lang="ru-RU" sz="600" u="none" strike="noStrike" spc="-5" dirty="0">
                          <a:effectLst/>
                          <a:hlinkClick r:id="rId9"/>
                        </a:rPr>
                        <a:t>части 1 статьи 58 </a:t>
                      </a:r>
                      <a:r>
                        <a:rPr lang="ru-RU" sz="600" u="none" strike="noStrike" spc="0" dirty="0">
                          <a:effectLst/>
                          <a:hlinkClick r:id="rId9"/>
                        </a:rPr>
                        <a:t>273-ФЗ </a:t>
                      </a:r>
                      <a:endParaRPr lang="ru-RU" sz="6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9" marR="39669" marT="0" marB="0"/>
                </a:tc>
              </a:tr>
              <a:tr h="3425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2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9" marR="39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Порядок, регламентирующий обучение обучающегося по индивидуальному учебному плану, в том числе ускоренное обучение, в пределах осваиваемой образовательной программы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9" marR="396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-5" dirty="0">
                          <a:effectLst/>
                          <a:hlinkClick r:id="rId10"/>
                        </a:rPr>
                        <a:t>Пункт 3 части 1 статьи 34 </a:t>
                      </a:r>
                      <a:r>
                        <a:rPr lang="ru-RU" sz="600" dirty="0">
                          <a:effectLst/>
                        </a:rPr>
                        <a:t> 273-ФЗ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9" marR="39669" marT="0" marB="0"/>
                </a:tc>
              </a:tr>
              <a:tr h="5408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3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9" marR="396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Документ, регламентирующий зачет результатов освоения обучающимися учебных предметов, курсов, дисциплин (модулей), практики, дополнительных образовательных программ в других организациях, осуществляющих образовательную деятельность 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9" marR="396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-5" dirty="0">
                          <a:effectLst/>
                          <a:hlinkClick r:id="rId11"/>
                        </a:rPr>
                        <a:t>Пункт 7 части 1 статьи 34</a:t>
                      </a:r>
                      <a:r>
                        <a:rPr lang="ru-RU" sz="600" u="none" strike="noStrike" spc="0" dirty="0">
                          <a:effectLst/>
                          <a:hlinkClick r:id="rId11"/>
                        </a:rPr>
                        <a:t> Федерального закона «Об образовании в Российской Федерации»; пункты 2, 3, 6 и 8 приказа</a:t>
                      </a:r>
                      <a:r>
                        <a:rPr lang="ru-RU" sz="600" dirty="0">
                          <a:effectLst/>
                        </a:rPr>
                        <a:t> Минобрнауки России № 845, Минпросвещения России № 369 от 30.07.2020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9" marR="39669" marT="0" marB="0"/>
                </a:tc>
              </a:tr>
              <a:tr h="4281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4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9" marR="396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Порядок освоения наряду с учебными предметами, курсами, дисциплинами (модулями) по осваиваемой образовательной программе любых других учебных предметов, курсов, дисциплин (модулей), преподаваемых в организации, осуществляющей образовательную деятельность 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9" marR="396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Пункт 6 части 1 статьи 34 Федерального закона «Об образовании в Российской Федерации»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9" marR="39669" marT="0" marB="0"/>
                </a:tc>
              </a:tr>
              <a:tr h="5137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5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9" marR="396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Порядок, регламентирующий пользование учебниками и учебными пособиями обучающимися, осваивающими учебные предметы, курсы, дисциплины (модули) за пределами ФГОС и ФГТ и самостоятельно устанавливаемых требований и (или) получающими платные образовательные услуги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9" marR="396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-5" dirty="0">
                          <a:effectLst/>
                          <a:hlinkClick r:id="rId12"/>
                        </a:rPr>
                        <a:t>Часть 3 статьи 35 </a:t>
                      </a:r>
                      <a:r>
                        <a:rPr lang="ru-RU" sz="600" dirty="0">
                          <a:effectLst/>
                        </a:rPr>
                        <a:t> Федерального закона «Об образовании в Российской Федерации»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9" marR="39669" marT="0" marB="0"/>
                </a:tc>
              </a:tr>
              <a:tr h="3425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6…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9" marR="396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Порядок, регламентирующий посещение мероприятий, которые проводятся в организации, осуществляющей образовательную деятельность, и не предусмотрены учебным планом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9" marR="396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-5" dirty="0">
                          <a:effectLst/>
                          <a:hlinkClick r:id="rId12"/>
                        </a:rPr>
                        <a:t>Часть 4 статьи 34 </a:t>
                      </a:r>
                      <a:r>
                        <a:rPr lang="ru-RU" sz="600" dirty="0">
                          <a:effectLst/>
                        </a:rPr>
                        <a:t> Федерального закона «Об образовании в Российской Федерации»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9" marR="39669" marT="0" marB="0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98287" y="2253830"/>
                <a:ext cx="3940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87" y="2253830"/>
                <a:ext cx="394026" cy="307777"/>
              </a:xfrm>
              <a:prstGeom prst="rect">
                <a:avLst/>
              </a:prstGeom>
              <a:blipFill rotWithShape="0">
                <a:blip r:embed="rId13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 rot="16200000">
            <a:off x="-763269" y="3465832"/>
            <a:ext cx="2545791" cy="8095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Условно обязательные документы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26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6A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</TotalTime>
  <Words>1253</Words>
  <Application>Microsoft Office PowerPoint</Application>
  <PresentationFormat>Экран (16:9)</PresentationFormat>
  <Paragraphs>213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Arial Black</vt:lpstr>
      <vt:lpstr>Calibri</vt:lpstr>
      <vt:lpstr>Cambria Math</vt:lpstr>
      <vt:lpstr>Microsoft Sans Serif</vt:lpstr>
      <vt:lpstr>Montserrat SemiBold</vt:lpstr>
      <vt:lpstr>Times New Roman</vt:lpstr>
      <vt:lpstr>Trebuchet MS</vt:lpstr>
      <vt:lpstr>YS Text</vt:lpstr>
      <vt:lpstr>Office Theme</vt:lpstr>
      <vt:lpstr>Номенклатура дел образовательных организаций: перечень обязательных документов. Ответы на часто задаваемые вопросы</vt:lpstr>
      <vt:lpstr>Бюрократическая нагрузка: типовые проблемы</vt:lpstr>
      <vt:lpstr>Снижение бюрократической нагрузки: основные подходы</vt:lpstr>
      <vt:lpstr>Номенклатура дел – это систематизированный перечень документов, который помогает классифицировать накапливающуюся документацию, контролировать сроки её хранения и ускорять процесс её обработки. </vt:lpstr>
      <vt:lpstr>Номенклатура дел образовательной организации</vt:lpstr>
      <vt:lpstr>Принципы локального регулирования.  </vt:lpstr>
      <vt:lpstr>Классификация локальных нормативных актов по обязательности</vt:lpstr>
      <vt:lpstr>Обязательные документы </vt:lpstr>
      <vt:lpstr>Обязательные документы</vt:lpstr>
      <vt:lpstr>Вопросы, поступающие в чат-бот  «Помощник Рособрнадзора» </vt:lpstr>
      <vt:lpstr>Вопросы, поступающие в чат-бот  «Помощник Рособрнадзора» </vt:lpstr>
      <vt:lpstr>Бюрократическая гильотина: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Крицкая Ольга Анатольевна</dc:creator>
  <cp:lastModifiedBy>Чуркина Юлия Михайловна</cp:lastModifiedBy>
  <cp:revision>102</cp:revision>
  <cp:lastPrinted>2025-08-19T09:08:15Z</cp:lastPrinted>
  <dcterms:created xsi:type="dcterms:W3CDTF">2025-08-15T11:15:45Z</dcterms:created>
  <dcterms:modified xsi:type="dcterms:W3CDTF">2025-08-28T14:18:47Z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2025-05-28T00:00:00Z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2025-08-15T00:00:00Z</vt:filetime>
  </property>
  <property fmtid="{D5CDD505-2E9C-101B-9397-08002B2CF9AE}" pid="5" name="Producer">
    <vt:lpwstr>Microsoft® PowerPoint® 2013</vt:lpwstr>
  </property>
</Properties>
</file>